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</p:sldMasterIdLst>
  <p:notesMasterIdLst>
    <p:notesMasterId r:id="rId18"/>
  </p:notesMasterIdLst>
  <p:sldIdLst>
    <p:sldId id="404" r:id="rId2"/>
    <p:sldId id="342" r:id="rId3"/>
    <p:sldId id="256" r:id="rId4"/>
    <p:sldId id="392" r:id="rId5"/>
    <p:sldId id="387" r:id="rId6"/>
    <p:sldId id="390" r:id="rId7"/>
    <p:sldId id="385" r:id="rId8"/>
    <p:sldId id="375" r:id="rId9"/>
    <p:sldId id="395" r:id="rId10"/>
    <p:sldId id="394" r:id="rId11"/>
    <p:sldId id="386" r:id="rId12"/>
    <p:sldId id="293" r:id="rId13"/>
    <p:sldId id="403" r:id="rId14"/>
    <p:sldId id="396" r:id="rId15"/>
    <p:sldId id="400" r:id="rId16"/>
    <p:sldId id="279" r:id="rId17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aljaard, Monica" initials="MT" lastIdx="39" clrIdx="0"/>
  <p:cmAuthor id="1" name="Nicholls, Stuart" initials="NS" lastIdx="1" clrIdx="1"/>
  <p:cmAuthor id="2" name="Tom Marshall" initials="P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817" autoAdjust="0"/>
  </p:normalViewPr>
  <p:slideViewPr>
    <p:cSldViewPr snapToGrid="0">
      <p:cViewPr varScale="1">
        <p:scale>
          <a:sx n="61" d="100"/>
          <a:sy n="61" d="100"/>
        </p:scale>
        <p:origin x="-856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38"/>
    </p:cViewPr>
  </p:sorterViewPr>
  <p:notesViewPr>
    <p:cSldViewPr snapToGrid="0">
      <p:cViewPr varScale="1">
        <p:scale>
          <a:sx n="87" d="100"/>
          <a:sy n="87" d="100"/>
        </p:scale>
        <p:origin x="-3780" y="-78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taljaard\Documents\My%20Presentations\SCT2018\CONSORT%20extension\pubmed_resul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C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CA"/>
              <a:t>Number of "stepped wedge" citations, 1977-2018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8.6517485928685287E-2"/>
          <c:y val="5.4116140818348465E-2"/>
          <c:w val="0.90256606413092022"/>
          <c:h val="0.8059623160775764"/>
        </c:manualLayout>
      </c:layout>
      <c:lineChart>
        <c:grouping val="standard"/>
        <c:varyColors val="0"/>
        <c:ser>
          <c:idx val="0"/>
          <c:order val="0"/>
          <c:tx>
            <c:strRef>
              <c:f>'[pubmed_result.xlsx]complied data'!$B$1</c:f>
              <c:strCache>
                <c:ptCount val="1"/>
                <c:pt idx="0">
                  <c:v>Number of citations</c:v>
                </c:pt>
              </c:strCache>
            </c:strRef>
          </c:tx>
          <c:spPr>
            <a:ln w="28575" cap="sq">
              <a:solidFill>
                <a:srgbClr val="C00000"/>
              </a:solidFill>
              <a:bevel/>
            </a:ln>
            <a:effectLst/>
          </c:spPr>
          <c:marker>
            <c:symbol val="square"/>
            <c:size val="8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dPt>
            <c:idx val="27"/>
            <c:marker>
              <c:spPr>
                <a:solidFill>
                  <a:srgbClr val="C00000"/>
                </a:solidFill>
                <a:ln w="9525" cap="sq">
                  <a:solidFill>
                    <a:srgbClr val="C00000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A44D-4FCC-AF4C-27BA247DCB83}"/>
              </c:ext>
            </c:extLst>
          </c:dPt>
          <c:dPt>
            <c:idx val="31"/>
            <c:bubble3D val="0"/>
            <c:spPr>
              <a:ln w="25400" cap="sq">
                <a:solidFill>
                  <a:srgbClr val="C00000"/>
                </a:solidFill>
                <a:prstDash val="sysDot"/>
                <a:bevel/>
              </a:ln>
              <a:effectLst/>
            </c:spPr>
          </c:dPt>
          <c:cat>
            <c:numRef>
              <c:f>'[pubmed_result.xlsx]complied data'!$A$2:$A$33</c:f>
              <c:numCache>
                <c:formatCode>General</c:formatCode>
                <c:ptCount val="32"/>
                <c:pt idx="0">
                  <c:v>1977</c:v>
                </c:pt>
                <c:pt idx="1">
                  <c:v>1988</c:v>
                </c:pt>
                <c:pt idx="2">
                  <c:v>1989</c:v>
                </c:pt>
                <c:pt idx="3">
                  <c:v>1990</c:v>
                </c:pt>
                <c:pt idx="4">
                  <c:v>1991</c:v>
                </c:pt>
                <c:pt idx="5">
                  <c:v>1992</c:v>
                </c:pt>
                <c:pt idx="6">
                  <c:v>1993</c:v>
                </c:pt>
                <c:pt idx="7">
                  <c:v>1994</c:v>
                </c:pt>
                <c:pt idx="8">
                  <c:v>1995</c:v>
                </c:pt>
                <c:pt idx="9">
                  <c:v>1996</c:v>
                </c:pt>
                <c:pt idx="10">
                  <c:v>1997</c:v>
                </c:pt>
                <c:pt idx="11">
                  <c:v>1998</c:v>
                </c:pt>
                <c:pt idx="12">
                  <c:v>1999</c:v>
                </c:pt>
                <c:pt idx="13">
                  <c:v>2000</c:v>
                </c:pt>
                <c:pt idx="14">
                  <c:v>2001</c:v>
                </c:pt>
                <c:pt idx="15">
                  <c:v>2002</c:v>
                </c:pt>
                <c:pt idx="16">
                  <c:v>2003</c:v>
                </c:pt>
                <c:pt idx="17">
                  <c:v>2004</c:v>
                </c:pt>
                <c:pt idx="18">
                  <c:v>2005</c:v>
                </c:pt>
                <c:pt idx="19">
                  <c:v>2006</c:v>
                </c:pt>
                <c:pt idx="20">
                  <c:v>2007</c:v>
                </c:pt>
                <c:pt idx="21">
                  <c:v>2008</c:v>
                </c:pt>
                <c:pt idx="22">
                  <c:v>2009</c:v>
                </c:pt>
                <c:pt idx="23">
                  <c:v>2010</c:v>
                </c:pt>
                <c:pt idx="24">
                  <c:v>2011</c:v>
                </c:pt>
                <c:pt idx="25">
                  <c:v>2012</c:v>
                </c:pt>
                <c:pt idx="26">
                  <c:v>2013</c:v>
                </c:pt>
                <c:pt idx="27">
                  <c:v>2014</c:v>
                </c:pt>
                <c:pt idx="28">
                  <c:v>2015</c:v>
                </c:pt>
                <c:pt idx="29">
                  <c:v>2016</c:v>
                </c:pt>
                <c:pt idx="30">
                  <c:v>2017</c:v>
                </c:pt>
                <c:pt idx="31">
                  <c:v>2018</c:v>
                </c:pt>
              </c:numCache>
            </c:numRef>
          </c:cat>
          <c:val>
            <c:numRef>
              <c:f>'[pubmed_result.xlsx]complied data'!$B$2:$B$33</c:f>
              <c:numCache>
                <c:formatCode>General</c:formatCode>
                <c:ptCount val="32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2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2</c:v>
                </c:pt>
                <c:pt idx="18">
                  <c:v>3</c:v>
                </c:pt>
                <c:pt idx="19">
                  <c:v>1</c:v>
                </c:pt>
                <c:pt idx="20">
                  <c:v>2</c:v>
                </c:pt>
                <c:pt idx="21">
                  <c:v>2</c:v>
                </c:pt>
                <c:pt idx="22">
                  <c:v>1</c:v>
                </c:pt>
                <c:pt idx="23">
                  <c:v>6</c:v>
                </c:pt>
                <c:pt idx="24">
                  <c:v>14</c:v>
                </c:pt>
                <c:pt idx="25">
                  <c:v>23</c:v>
                </c:pt>
                <c:pt idx="26">
                  <c:v>33</c:v>
                </c:pt>
                <c:pt idx="27">
                  <c:v>44</c:v>
                </c:pt>
                <c:pt idx="28">
                  <c:v>84</c:v>
                </c:pt>
                <c:pt idx="29">
                  <c:v>98</c:v>
                </c:pt>
                <c:pt idx="30">
                  <c:v>118</c:v>
                </c:pt>
                <c:pt idx="31">
                  <c:v>46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44D-4FCC-AF4C-27BA247DCB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4119936"/>
        <c:axId val="214121856"/>
      </c:lineChart>
      <c:catAx>
        <c:axId val="2141199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/>
                  <a:t>Year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121856"/>
        <c:crosses val="autoZero"/>
        <c:auto val="1"/>
        <c:lblAlgn val="ctr"/>
        <c:lblOffset val="100"/>
        <c:noMultiLvlLbl val="0"/>
      </c:catAx>
      <c:valAx>
        <c:axId val="214121856"/>
        <c:scaling>
          <c:orientation val="minMax"/>
          <c:max val="120"/>
        </c:scaling>
        <c:delete val="0"/>
        <c:axPos val="l"/>
        <c:majorGridlines>
          <c:spPr>
            <a:ln w="9525" cap="sq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 baseline="0"/>
                  <a:t>Number of publications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4119936"/>
        <c:crosses val="autoZero"/>
        <c:crossBetween val="between"/>
        <c:majorUnit val="10"/>
      </c:valAx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cap="sq">
          <a:noFill/>
          <a:bevel/>
        </a:ln>
        <a:effectLst/>
      </c:spPr>
    </c:plotArea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200" baseline="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3169" tIns="46584" rIns="93169" bIns="4658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69" tIns="46584" rIns="93169" bIns="46584" rtlCol="0"/>
          <a:lstStyle>
            <a:lvl1pPr algn="r">
              <a:defRPr sz="1200"/>
            </a:lvl1pPr>
          </a:lstStyle>
          <a:p>
            <a:fld id="{B406B4D2-69E9-483A-85ED-87AE8BE29E18}" type="datetimeFigureOut">
              <a:rPr lang="en-US" smtClean="0"/>
              <a:t>5/21/2018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4813" y="696913"/>
            <a:ext cx="6200775" cy="34877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9" tIns="46584" rIns="93169" bIns="4658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69" tIns="46584" rIns="93169" bIns="4658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3169" tIns="46584" rIns="93169" bIns="4658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3169" tIns="46584" rIns="93169" bIns="46584" rtlCol="0" anchor="b"/>
          <a:lstStyle>
            <a:lvl1pPr algn="r">
              <a:defRPr sz="1200"/>
            </a:lvl1pPr>
          </a:lstStyle>
          <a:p>
            <a:fld id="{0A4B05DD-1949-4947-A1E8-2EFDCAC7CF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35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691" indent="-174691">
              <a:buFont typeface="Arial" panose="020B0604020202020204" pitchFamily="34" charset="0"/>
              <a:buChar char="•"/>
            </a:pPr>
            <a:endParaRPr lang="en-CA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05DD-1949-4947-A1E8-2EFDCAC7CF2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4584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691" indent="-174691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7D9047-80D4-4982-A992-13074D976FC0}" type="slidenum">
              <a:rPr lang="en-CA" smtClean="0"/>
              <a:pPr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325582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691" indent="-174691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7D9047-80D4-4982-A992-13074D976FC0}" type="slidenum">
              <a:rPr lang="en-CA" smtClean="0"/>
              <a:pPr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07435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691" indent="-174691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05DD-1949-4947-A1E8-2EFDCAC7CF2E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5357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05DD-1949-4947-A1E8-2EFDCAC7CF2E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7852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05DD-1949-4947-A1E8-2EFDCAC7CF2E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9829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17,000 word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05DD-1949-4947-A1E8-2EFDCAC7CF2E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6060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691" indent="-174691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05DD-1949-4947-A1E8-2EFDCAC7CF2E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417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05DD-1949-4947-A1E8-2EFDCAC7CF2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209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691" indent="-174691">
              <a:buFont typeface="Arial" panose="020B0604020202020204" pitchFamily="34" charset="0"/>
              <a:buChar char="•"/>
            </a:pPr>
            <a:endParaRPr lang="en-CA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05DD-1949-4947-A1E8-2EFDCAC7CF2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4584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9736" indent="-169736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05DD-1949-4947-A1E8-2EFDCAC7CF2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604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05DD-1949-4947-A1E8-2EFDCAC7CF2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673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9736" indent="-169736" defTabSz="905256">
              <a:buFont typeface="Arial" panose="020B0604020202020204" pitchFamily="34" charset="0"/>
              <a:buChar char="•"/>
              <a:defRPr/>
            </a:pPr>
            <a:endParaRPr lang="en-CA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05DD-1949-4947-A1E8-2EFDCAC7CF2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989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9736" indent="-169736">
              <a:buFont typeface="Arial" panose="020B0604020202020204" pitchFamily="34" charset="0"/>
              <a:buChar char="•"/>
            </a:pPr>
            <a:endParaRPr lang="en-CA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05DD-1949-4947-A1E8-2EFDCAC7CF2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0371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5255" indent="-165255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7D9047-80D4-4982-A992-13074D976FC0}" type="slidenum">
              <a:rPr lang="en-CA" smtClean="0"/>
              <a:pPr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325582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B05DD-1949-4947-A1E8-2EFDCAC7CF2E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339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11722" y="994151"/>
            <a:ext cx="7756157" cy="1902580"/>
          </a:xfrm>
        </p:spPr>
        <p:txBody>
          <a:bodyPr wrap="square" lIns="0" tIns="0" rIns="0" bIns="0" anchor="b" anchorCtr="0">
            <a:normAutofit/>
          </a:bodyPr>
          <a:lstStyle>
            <a:lvl1pPr>
              <a:lnSpc>
                <a:spcPct val="80000"/>
              </a:lnSpc>
              <a:defRPr sz="5067" b="1" cap="all" spc="-133">
                <a:solidFill>
                  <a:srgbClr val="00338D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1722" y="2896730"/>
            <a:ext cx="7756157" cy="792401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lnSpc>
                <a:spcPct val="80000"/>
              </a:lnSpc>
              <a:spcAft>
                <a:spcPts val="0"/>
              </a:spcAft>
              <a:buNone/>
              <a:defRPr sz="3733" b="0" i="0" cap="all" spc="-133">
                <a:solidFill>
                  <a:schemeClr val="accent2"/>
                </a:solidFill>
                <a:latin typeface="Arial"/>
                <a:cs typeface="Arial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5390147" y="6441345"/>
            <a:ext cx="4556861" cy="153888"/>
          </a:xfrm>
          <a:prstGeom prst="rect">
            <a:avLst/>
          </a:prstGeom>
        </p:spPr>
        <p:txBody>
          <a:bodyPr vert="horz" lIns="0" tIns="0" rIns="0" bIns="0" rtlCol="0" anchor="b" anchorCtr="0">
            <a:normAutofit fontScale="92500" lnSpcReduction="20000"/>
          </a:bodyPr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0" kern="1200">
                <a:solidFill>
                  <a:schemeClr val="tx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333" b="0" i="0" kern="1200" dirty="0">
                <a:solidFill>
                  <a:schemeClr val="tx1">
                    <a:lumMod val="75000"/>
                  </a:schemeClr>
                </a:solidFill>
                <a:latin typeface="Arial"/>
                <a:ea typeface="+mn-ea"/>
                <a:cs typeface="Arial"/>
              </a:rPr>
              <a:t>www.ottawahospital.on.ca</a:t>
            </a:r>
            <a:r>
              <a:rPr lang="en-US" sz="1333" dirty="0"/>
              <a:t> </a:t>
            </a:r>
            <a:r>
              <a:rPr lang="en-US" sz="1333" baseline="0" dirty="0"/>
              <a:t> |  </a:t>
            </a:r>
            <a:r>
              <a:rPr lang="en-US" sz="1333" dirty="0"/>
              <a:t>Affiliated with  •  Affilié à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150309" y="4075201"/>
            <a:ext cx="5110113" cy="553999"/>
          </a:xfrm>
        </p:spPr>
        <p:txBody>
          <a:bodyPr tIns="0" anchor="b" anchorCtr="0">
            <a:normAutofit/>
          </a:bodyPr>
          <a:lstStyle>
            <a:lvl1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7133205" y="4688183"/>
            <a:ext cx="5110113" cy="0"/>
          </a:xfrm>
          <a:prstGeom prst="line">
            <a:avLst/>
          </a:prstGeom>
          <a:ln>
            <a:solidFill>
              <a:srgbClr val="ED8B17"/>
            </a:solidFill>
          </a:ln>
          <a:effectLst>
            <a:outerShdw blurRad="40000" dist="20000" dir="57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7150307" y="4756245"/>
            <a:ext cx="5110115" cy="553999"/>
          </a:xfrm>
        </p:spPr>
        <p:txBody>
          <a:bodyPr tIns="0" anchor="t" anchorCtr="0">
            <a:normAutofit/>
          </a:bodyPr>
          <a:lstStyle>
            <a:lvl1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1pPr>
            <a:lvl2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FontTx/>
              <a:buNone/>
              <a:defRPr sz="160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222" y="6193180"/>
            <a:ext cx="1469013" cy="39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638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log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63084" y="561400"/>
            <a:ext cx="10363200" cy="720000"/>
          </a:xfrm>
        </p:spPr>
        <p:txBody>
          <a:bodyPr bIns="36000" anchor="b" anchorCtr="0">
            <a:normAutofit/>
          </a:bodyPr>
          <a:lstStyle>
            <a:lvl1pPr algn="l">
              <a:defRPr sz="3200" b="1" cap="all">
                <a:solidFill>
                  <a:srgbClr val="0033A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63084" y="1425401"/>
            <a:ext cx="10363200" cy="500165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963086" y="1281403"/>
            <a:ext cx="11228916" cy="0"/>
          </a:xfrm>
          <a:prstGeom prst="line">
            <a:avLst/>
          </a:prstGeom>
          <a:ln>
            <a:solidFill>
              <a:srgbClr val="ED8B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0801" y="6315654"/>
            <a:ext cx="944329" cy="488471"/>
          </a:xfrm>
        </p:spPr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38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y Side - No log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63084" y="561400"/>
            <a:ext cx="10363200" cy="720000"/>
          </a:xfrm>
        </p:spPr>
        <p:txBody>
          <a:bodyPr bIns="36000" anchor="b" anchorCtr="0">
            <a:normAutofit/>
          </a:bodyPr>
          <a:lstStyle>
            <a:lvl1pPr algn="l">
              <a:defRPr sz="3200" b="1" cap="all">
                <a:solidFill>
                  <a:srgbClr val="0033A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63084" y="1425401"/>
            <a:ext cx="5040000" cy="500165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963086" y="1281403"/>
            <a:ext cx="11228916" cy="0"/>
          </a:xfrm>
          <a:prstGeom prst="line">
            <a:avLst/>
          </a:prstGeom>
          <a:ln>
            <a:solidFill>
              <a:srgbClr val="ED8B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6286284" y="1425401"/>
            <a:ext cx="5040000" cy="500165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0801" y="6315654"/>
            <a:ext cx="944329" cy="488471"/>
          </a:xfrm>
        </p:spPr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281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ith title and No log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63084" y="561400"/>
            <a:ext cx="10363200" cy="720000"/>
          </a:xfrm>
        </p:spPr>
        <p:txBody>
          <a:bodyPr bIns="36000" anchor="b" anchorCtr="0">
            <a:normAutofit/>
          </a:bodyPr>
          <a:lstStyle>
            <a:lvl1pPr algn="l">
              <a:defRPr sz="3200" b="1" cap="all">
                <a:solidFill>
                  <a:srgbClr val="0033A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963086" y="1281403"/>
            <a:ext cx="11228916" cy="0"/>
          </a:xfrm>
          <a:prstGeom prst="line">
            <a:avLst/>
          </a:prstGeom>
          <a:ln>
            <a:solidFill>
              <a:srgbClr val="ED8B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245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ith No log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40801" y="6315654"/>
            <a:ext cx="944329" cy="488471"/>
          </a:xfrm>
          <a:prstGeom prst="rect">
            <a:avLst/>
          </a:prstGeom>
        </p:spPr>
        <p:txBody>
          <a:bodyPr vert="horz" lIns="91440" tIns="46800" rIns="91440" bIns="45720" rtlCol="0" anchor="ctr"/>
          <a:lstStyle>
            <a:lvl1pPr algn="r">
              <a:defRPr sz="1600" b="1" i="0">
                <a:solidFill>
                  <a:srgbClr val="0033A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136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8984" y="1792224"/>
            <a:ext cx="990599" cy="304799"/>
          </a:xfrm>
          <a:prstGeom prst="rect">
            <a:avLst/>
          </a:prstGeom>
        </p:spPr>
        <p:txBody>
          <a:bodyPr/>
          <a:lstStyle>
            <a:lvl1pPr algn="l"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976" y="3227832"/>
            <a:ext cx="3867912" cy="310896"/>
          </a:xfrm>
          <a:prstGeom prst="rect">
            <a:avLst/>
          </a:prstGeo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937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9481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69264"/>
            <a:ext cx="8825659" cy="704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98448"/>
            <a:ext cx="4828032" cy="284378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1" y="3187921"/>
            <a:ext cx="4825160" cy="285431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845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02336" y="1412776"/>
            <a:ext cx="11338560" cy="4686272"/>
          </a:xfrm>
        </p:spPr>
        <p:txBody>
          <a:bodyPr/>
          <a:lstStyle>
            <a:lvl1pPr>
              <a:buClr>
                <a:srgbClr val="005DAA"/>
              </a:buClr>
              <a:buSzPct val="100000"/>
              <a:defRPr baseline="0">
                <a:solidFill>
                  <a:schemeClr val="tx1"/>
                </a:solidFill>
              </a:defRPr>
            </a:lvl1pPr>
            <a:lvl2pPr marL="548640" indent="-274320">
              <a:buClr>
                <a:srgbClr val="005DAA"/>
              </a:buClr>
              <a:buSzPct val="100000"/>
              <a:buFont typeface="Calisto MT" pitchFamily="18" charset="0"/>
              <a:buChar char="–"/>
              <a:defRPr baseline="0">
                <a:solidFill>
                  <a:srgbClr val="005DAA"/>
                </a:solidFill>
              </a:defRPr>
            </a:lvl2pPr>
            <a:lvl3pPr marL="822960" indent="-228600">
              <a:buClr>
                <a:srgbClr val="005DAA"/>
              </a:buClr>
              <a:buFont typeface="Wingdings" pitchFamily="2" charset="2"/>
              <a:buChar char="§"/>
              <a:defRPr baseline="0">
                <a:solidFill>
                  <a:schemeClr val="tx1"/>
                </a:solidFill>
              </a:defRPr>
            </a:lvl3pPr>
            <a:lvl4pPr marL="1097280" indent="-228600">
              <a:buClr>
                <a:srgbClr val="005DAA"/>
              </a:buClr>
              <a:buFont typeface="Calisto MT" pitchFamily="18" charset="0"/>
              <a:buChar char="–"/>
              <a:defRPr baseline="0">
                <a:solidFill>
                  <a:srgbClr val="005DAA"/>
                </a:solidFill>
              </a:defRPr>
            </a:lvl4pPr>
            <a:lvl5pPr>
              <a:buClr>
                <a:srgbClr val="005DAA"/>
              </a:buClr>
              <a:defRPr baseline="0">
                <a:solidFill>
                  <a:schemeClr val="tx1"/>
                </a:solidFill>
              </a:defRPr>
            </a:lvl5pPr>
          </a:lstStyle>
          <a:p>
            <a:pPr lvl="0" eaLnBrk="1" latinLnBrk="0" hangingPunct="1"/>
            <a:r>
              <a:rPr lang="en-US" dirty="0"/>
              <a:t>Click to edit Master text styles</a:t>
            </a:r>
          </a:p>
          <a:p>
            <a:pPr lvl="1" eaLnBrk="1" latinLnBrk="0" hangingPunct="1"/>
            <a:r>
              <a:rPr lang="en-US" dirty="0"/>
              <a:t>Second level</a:t>
            </a:r>
          </a:p>
          <a:p>
            <a:pPr lvl="2" eaLnBrk="1" latinLnBrk="0" hangingPunct="1"/>
            <a:r>
              <a:rPr lang="en-US" dirty="0"/>
              <a:t>Third level</a:t>
            </a:r>
          </a:p>
          <a:p>
            <a:pPr lvl="3" eaLnBrk="1" latinLnBrk="0" hangingPunct="1"/>
            <a:r>
              <a:rPr lang="en-US" dirty="0"/>
              <a:t>Fourth level</a:t>
            </a:r>
          </a:p>
          <a:p>
            <a:pPr lvl="4" eaLnBrk="1" latinLnBrk="0" hangingPunct="1"/>
            <a:r>
              <a:rPr lang="en-US" dirty="0"/>
              <a:t>Fifth level</a:t>
            </a:r>
            <a:endParaRPr kumimoji="0" lang="en-US" dirty="0"/>
          </a:p>
        </p:txBody>
      </p:sp>
      <p:sp>
        <p:nvSpPr>
          <p:cNvPr id="6" name="Title Placeholder 21"/>
          <p:cNvSpPr>
            <a:spLocks noGrp="1"/>
          </p:cNvSpPr>
          <p:nvPr>
            <p:ph type="title"/>
          </p:nvPr>
        </p:nvSpPr>
        <p:spPr>
          <a:xfrm>
            <a:off x="1391477" y="88894"/>
            <a:ext cx="9941163" cy="1035851"/>
          </a:xfrm>
          <a:prstGeom prst="rect">
            <a:avLst/>
          </a:prstGeom>
          <a:noFill/>
        </p:spPr>
        <p:txBody>
          <a:bodyPr vert="horz" anchor="t" anchorCtr="0">
            <a:normAutofit/>
          </a:bodyPr>
          <a:lstStyle/>
          <a:p>
            <a:r>
              <a:rPr kumimoji="0"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392306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9412DDC-DA82-416C-9A33-D8608BBDBD32}" type="datetimeFigureOut">
              <a:rPr lang="en-CA" smtClean="0"/>
              <a:t>2018-05-21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1021A-0968-4E6D-8B46-122CB31E03D7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1544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S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8001" y="551290"/>
            <a:ext cx="7377129" cy="5839885"/>
          </a:xfrm>
        </p:spPr>
        <p:txBody>
          <a:bodyPr/>
          <a:lstStyle>
            <a:lvl1pPr>
              <a:buClr>
                <a:srgbClr val="0033A0"/>
              </a:buCl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40801" y="6315654"/>
            <a:ext cx="944329" cy="488471"/>
          </a:xfrm>
          <a:prstGeom prst="rect">
            <a:avLst/>
          </a:prstGeom>
        </p:spPr>
        <p:txBody>
          <a:bodyPr vert="horz" lIns="91440" tIns="46800" rIns="91440" bIns="45720" rtlCol="0" anchor="ctr"/>
          <a:lstStyle>
            <a:lvl1pPr algn="r">
              <a:defRPr sz="1600" b="1" i="0">
                <a:solidFill>
                  <a:srgbClr val="0033A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88800" y="551289"/>
            <a:ext cx="3326544" cy="2500536"/>
          </a:xfrm>
          <a:prstGeom prst="rect">
            <a:avLst/>
          </a:prstGeom>
        </p:spPr>
        <p:txBody>
          <a:bodyPr vert="horz" lIns="0" tIns="0" rIns="0" bIns="108000" rtlCol="0" anchor="b" anchorCtr="0">
            <a:normAutofit/>
          </a:bodyPr>
          <a:lstStyle>
            <a:lvl1pPr>
              <a:defRPr spc="-133"/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89917" y="3051827"/>
            <a:ext cx="3325284" cy="3252732"/>
          </a:xfrm>
        </p:spPr>
        <p:txBody>
          <a:bodyPr tIns="144000" anchor="t" anchorCtr="0">
            <a:normAutofit/>
          </a:bodyPr>
          <a:lstStyle>
            <a:lvl1pPr marL="359991" indent="-359991">
              <a:spcAft>
                <a:spcPts val="800"/>
              </a:spcAft>
              <a:buClrTx/>
              <a:buSzPct val="100000"/>
              <a:buFont typeface="Arial"/>
              <a:buChar char="•"/>
              <a:defRPr sz="2133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CA" dirty="0"/>
              <a:t>CLICK TO ADD BULLET POINTS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388800" y="3051825"/>
            <a:ext cx="3326544" cy="3"/>
          </a:xfrm>
          <a:prstGeom prst="line">
            <a:avLst/>
          </a:prstGeom>
          <a:ln>
            <a:solidFill>
              <a:srgbClr val="ED8B1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070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Side - with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08001" y="1049155"/>
            <a:ext cx="7377129" cy="534202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rgbClr val="00B2A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88800" y="551289"/>
            <a:ext cx="3326544" cy="2500536"/>
          </a:xfrm>
          <a:prstGeom prst="rect">
            <a:avLst/>
          </a:prstGeom>
        </p:spPr>
        <p:txBody>
          <a:bodyPr vert="horz" lIns="0" tIns="0" rIns="0" bIns="108000" rtlCol="0" anchor="b" anchorCtr="0">
            <a:normAutofit/>
          </a:bodyPr>
          <a:lstStyle>
            <a:lvl1pPr>
              <a:spcAft>
                <a:spcPts val="0"/>
              </a:spcAft>
              <a:defRPr spc="-133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89917" y="3051827"/>
            <a:ext cx="3325284" cy="3252732"/>
          </a:xfrm>
        </p:spPr>
        <p:txBody>
          <a:bodyPr tIns="144000" anchor="t" anchorCtr="0">
            <a:normAutofit/>
          </a:bodyPr>
          <a:lstStyle>
            <a:lvl1pPr marL="359991" indent="-359991">
              <a:spcAft>
                <a:spcPts val="800"/>
              </a:spcAft>
              <a:buClrTx/>
              <a:buSzPct val="100000"/>
              <a:buFont typeface="Arial"/>
              <a:buChar char="•"/>
              <a:defRPr sz="2133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BULLET POINTS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607986" y="546869"/>
            <a:ext cx="7376583" cy="323851"/>
          </a:xfrm>
        </p:spPr>
        <p:txBody>
          <a:bodyPr/>
          <a:lstStyle>
            <a:lvl1pPr marL="0" indent="0" algn="l">
              <a:buFontTx/>
              <a:buNone/>
              <a:defRPr b="1" cap="all">
                <a:solidFill>
                  <a:srgbClr val="0033A0"/>
                </a:solidFill>
              </a:defRPr>
            </a:lvl1pPr>
          </a:lstStyle>
          <a:p>
            <a:pPr lvl="0"/>
            <a:r>
              <a:rPr lang="en-US" dirty="0"/>
              <a:t>Insert Title Here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88800" y="3051825"/>
            <a:ext cx="3326544" cy="3"/>
          </a:xfrm>
          <a:prstGeom prst="line">
            <a:avLst/>
          </a:prstGeom>
          <a:ln>
            <a:solidFill>
              <a:srgbClr val="ED8B1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1040801" y="6315654"/>
            <a:ext cx="944329" cy="488471"/>
          </a:xfrm>
        </p:spPr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879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Side - Blank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88800" y="551289"/>
            <a:ext cx="3326544" cy="2500536"/>
          </a:xfrm>
          <a:prstGeom prst="rect">
            <a:avLst/>
          </a:prstGeom>
        </p:spPr>
        <p:txBody>
          <a:bodyPr vert="horz" lIns="0" tIns="0" rIns="0" bIns="108000" rtlCol="0" anchor="b" anchorCtr="0">
            <a:normAutofit/>
          </a:bodyPr>
          <a:lstStyle>
            <a:lvl1pPr>
              <a:spcAft>
                <a:spcPts val="0"/>
              </a:spcAft>
              <a:defRPr spc="-133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89917" y="3051827"/>
            <a:ext cx="3325284" cy="3252732"/>
          </a:xfrm>
        </p:spPr>
        <p:txBody>
          <a:bodyPr tIns="144000" anchor="t" anchorCtr="0">
            <a:normAutofit/>
          </a:bodyPr>
          <a:lstStyle>
            <a:lvl1pPr marL="359991" indent="-359991">
              <a:spcAft>
                <a:spcPts val="800"/>
              </a:spcAft>
              <a:buClrTx/>
              <a:buSzPct val="100000"/>
              <a:buFont typeface="Arial"/>
              <a:buChar char="•"/>
              <a:defRPr sz="2133" cap="none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BULLET POINTS</a:t>
            </a: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88800" y="3051825"/>
            <a:ext cx="3326544" cy="3"/>
          </a:xfrm>
          <a:prstGeom prst="line">
            <a:avLst/>
          </a:prstGeom>
          <a:ln>
            <a:solidFill>
              <a:srgbClr val="ED8B1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0801" y="6315654"/>
            <a:ext cx="944329" cy="488471"/>
          </a:xfrm>
        </p:spPr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3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th Log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63084" y="1425400"/>
            <a:ext cx="10363200" cy="409998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6849659" y="6506186"/>
            <a:ext cx="2742191" cy="20291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0" kern="1200">
                <a:solidFill>
                  <a:schemeClr val="tx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solidFill>
                  <a:srgbClr val="898D8D"/>
                </a:solidFill>
              </a:rPr>
              <a:t>Affiliated with  •  Affilié à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963084" y="561403"/>
            <a:ext cx="10363200" cy="720000"/>
          </a:xfrm>
        </p:spPr>
        <p:txBody>
          <a:bodyPr bIns="36000" anchor="b" anchorCtr="0">
            <a:normAutofit/>
          </a:bodyPr>
          <a:lstStyle>
            <a:lvl1pPr algn="l">
              <a:defRPr sz="3200" b="1" cap="all" spc="-133">
                <a:solidFill>
                  <a:srgbClr val="0033A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63086" y="1281403"/>
            <a:ext cx="11228916" cy="0"/>
          </a:xfrm>
          <a:prstGeom prst="line">
            <a:avLst/>
          </a:prstGeom>
          <a:ln>
            <a:solidFill>
              <a:srgbClr val="ED8B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0801" y="6315654"/>
            <a:ext cx="944329" cy="488471"/>
          </a:xfrm>
        </p:spPr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53" y="6356453"/>
            <a:ext cx="1174668" cy="31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20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th Logo - No lin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63084" y="1425402"/>
            <a:ext cx="10363200" cy="407770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963084" y="561403"/>
            <a:ext cx="10363200" cy="720000"/>
          </a:xfrm>
        </p:spPr>
        <p:txBody>
          <a:bodyPr bIns="36000" anchor="b" anchorCtr="0">
            <a:normAutofit/>
          </a:bodyPr>
          <a:lstStyle>
            <a:lvl1pPr algn="l">
              <a:defRPr sz="3200" b="1" cap="all">
                <a:solidFill>
                  <a:srgbClr val="0033A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4"/>
          <p:cNvSpPr txBox="1">
            <a:spLocks/>
          </p:cNvSpPr>
          <p:nvPr/>
        </p:nvSpPr>
        <p:spPr>
          <a:xfrm>
            <a:off x="6849659" y="6506186"/>
            <a:ext cx="2742191" cy="20291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0" kern="1200">
                <a:solidFill>
                  <a:schemeClr val="tx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solidFill>
                  <a:srgbClr val="898D8D"/>
                </a:solidFill>
              </a:rPr>
              <a:t>Affiliated with  •  Affilié à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0801" y="6315654"/>
            <a:ext cx="944329" cy="488471"/>
          </a:xfrm>
        </p:spPr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53" y="6356453"/>
            <a:ext cx="1174668" cy="31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708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by Side - With Log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63083" y="1425401"/>
            <a:ext cx="5040000" cy="411112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963084" y="561403"/>
            <a:ext cx="10363200" cy="720000"/>
          </a:xfrm>
        </p:spPr>
        <p:txBody>
          <a:bodyPr bIns="36000" anchor="b" anchorCtr="0">
            <a:normAutofit/>
          </a:bodyPr>
          <a:lstStyle>
            <a:lvl1pPr algn="l">
              <a:defRPr sz="3200" b="1" cap="all">
                <a:solidFill>
                  <a:srgbClr val="0033A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63086" y="1281403"/>
            <a:ext cx="11228916" cy="0"/>
          </a:xfrm>
          <a:prstGeom prst="line">
            <a:avLst/>
          </a:prstGeom>
          <a:ln>
            <a:solidFill>
              <a:srgbClr val="ED8B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6286284" y="1428761"/>
            <a:ext cx="5040000" cy="45444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buClr>
                <a:srgbClr val="78BE20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ED8B00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B9D3DC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Footer Placeholder 4"/>
          <p:cNvSpPr txBox="1">
            <a:spLocks/>
          </p:cNvSpPr>
          <p:nvPr/>
        </p:nvSpPr>
        <p:spPr>
          <a:xfrm>
            <a:off x="6849659" y="6506186"/>
            <a:ext cx="2742191" cy="20291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0" kern="1200">
                <a:solidFill>
                  <a:schemeClr val="tx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solidFill>
                  <a:srgbClr val="898D8D"/>
                </a:solidFill>
              </a:rPr>
              <a:t>Affiliated with  •  Affilié à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53" y="6356453"/>
            <a:ext cx="1174668" cy="31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007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ith title and Log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963084" y="561403"/>
            <a:ext cx="10363200" cy="720000"/>
          </a:xfrm>
        </p:spPr>
        <p:txBody>
          <a:bodyPr bIns="36000" anchor="b" anchorCtr="0">
            <a:normAutofit/>
          </a:bodyPr>
          <a:lstStyle>
            <a:lvl1pPr algn="l">
              <a:defRPr sz="3200" b="1" cap="all">
                <a:solidFill>
                  <a:srgbClr val="0033A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963086" y="1281403"/>
            <a:ext cx="11228916" cy="0"/>
          </a:xfrm>
          <a:prstGeom prst="line">
            <a:avLst/>
          </a:prstGeom>
          <a:ln>
            <a:solidFill>
              <a:srgbClr val="ED8B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4"/>
          <p:cNvSpPr txBox="1">
            <a:spLocks/>
          </p:cNvSpPr>
          <p:nvPr/>
        </p:nvSpPr>
        <p:spPr>
          <a:xfrm>
            <a:off x="6849659" y="6506186"/>
            <a:ext cx="2742191" cy="20291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0" kern="1200">
                <a:solidFill>
                  <a:schemeClr val="tx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solidFill>
                  <a:srgbClr val="898D8D"/>
                </a:solidFill>
              </a:rPr>
              <a:t>Affiliated with  •  Affilié à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0801" y="6315654"/>
            <a:ext cx="944329" cy="488471"/>
          </a:xfrm>
        </p:spPr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53" y="6356453"/>
            <a:ext cx="1174668" cy="31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669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ith Logo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6849659" y="6506186"/>
            <a:ext cx="2742191" cy="20291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0" kern="1200">
                <a:solidFill>
                  <a:schemeClr val="tx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solidFill>
                  <a:srgbClr val="898D8D"/>
                </a:solidFill>
              </a:rPr>
              <a:t>Affiliated with  •  Affilié à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40801" y="6315654"/>
            <a:ext cx="944329" cy="488471"/>
          </a:xfrm>
        </p:spPr>
        <p:txBody>
          <a:bodyPr/>
          <a:lstStyle>
            <a:lvl1pPr>
              <a:defRPr>
                <a:solidFill>
                  <a:srgbClr val="0033A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053" y="6356453"/>
            <a:ext cx="1174668" cy="31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235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800" y="1139613"/>
            <a:ext cx="3326544" cy="89870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08000" y="550800"/>
            <a:ext cx="7160155" cy="4517080"/>
          </a:xfrm>
          <a:prstGeom prst="rect">
            <a:avLst/>
          </a:prstGeom>
        </p:spPr>
        <p:txBody>
          <a:bodyPr vert="horz" lIns="0" tIns="4572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40801" y="6315654"/>
            <a:ext cx="944329" cy="488471"/>
          </a:xfrm>
          <a:prstGeom prst="rect">
            <a:avLst/>
          </a:prstGeom>
        </p:spPr>
        <p:txBody>
          <a:bodyPr vert="horz" lIns="91440" tIns="46800" rIns="91440" bIns="45720" rtlCol="0" anchor="ctr"/>
          <a:lstStyle>
            <a:lvl1pPr algn="r">
              <a:defRPr sz="1600" b="1" i="0">
                <a:solidFill>
                  <a:srgbClr val="0033A0"/>
                </a:solidFill>
                <a:latin typeface="Arial"/>
                <a:cs typeface="Arial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379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8" r:id="rId16"/>
    <p:sldLayoutId id="2147483689" r:id="rId17"/>
    <p:sldLayoutId id="2147483690" r:id="rId18"/>
  </p:sldLayoutIdLst>
  <p:hf hdr="0" ftr="0" dt="0"/>
  <p:txStyles>
    <p:titleStyle>
      <a:lvl1pPr algn="l" defTabSz="609585" rtl="0" eaLnBrk="1" latinLnBrk="0" hangingPunct="1">
        <a:lnSpc>
          <a:spcPct val="80000"/>
        </a:lnSpc>
        <a:spcBef>
          <a:spcPct val="0"/>
        </a:spcBef>
        <a:buNone/>
        <a:defRPr sz="3200" b="1" i="0" kern="1200" cap="all" spc="-133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83990" indent="-383990" algn="l" defTabSz="609585" rtl="0" eaLnBrk="1" latinLnBrk="0" hangingPunct="1">
        <a:spcBef>
          <a:spcPts val="0"/>
        </a:spcBef>
        <a:spcAft>
          <a:spcPts val="1600"/>
        </a:spcAft>
        <a:buClr>
          <a:srgbClr val="0033A0"/>
        </a:buClr>
        <a:buSzPct val="70000"/>
        <a:buFont typeface="Lucida Grande"/>
        <a:buChar char="▶"/>
        <a:defRPr sz="2400" b="0" i="0" kern="1200" spc="0">
          <a:solidFill>
            <a:schemeClr val="tx1"/>
          </a:solidFill>
          <a:latin typeface="Arial"/>
          <a:ea typeface="+mn-ea"/>
          <a:cs typeface="Arial"/>
        </a:defRPr>
      </a:lvl1pPr>
      <a:lvl2pPr marL="719649" indent="-287993" algn="l" defTabSz="609585" rtl="0" eaLnBrk="1" latinLnBrk="0" hangingPunct="1">
        <a:spcBef>
          <a:spcPts val="0"/>
        </a:spcBef>
        <a:spcAft>
          <a:spcPts val="1600"/>
        </a:spcAft>
        <a:buClr>
          <a:srgbClr val="00B2A9"/>
        </a:buClr>
        <a:buSzPct val="100000"/>
        <a:buFont typeface="Arial"/>
        <a:buChar char="•"/>
        <a:defRPr sz="2133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1523962" indent="-304792" algn="l" defTabSz="609585" rtl="0" eaLnBrk="1" latinLnBrk="0" hangingPunct="1">
        <a:spcBef>
          <a:spcPts val="0"/>
        </a:spcBef>
        <a:spcAft>
          <a:spcPts val="1600"/>
        </a:spcAft>
        <a:buClr>
          <a:schemeClr val="tx2">
            <a:lumMod val="40000"/>
            <a:lumOff val="60000"/>
          </a:schemeClr>
        </a:buClr>
        <a:buFont typeface="Lucida Grande"/>
        <a:buChar char="-"/>
        <a:defRPr sz="1867" b="0" i="0" kern="1200">
          <a:solidFill>
            <a:schemeClr val="tx1"/>
          </a:solidFill>
          <a:latin typeface="Arial"/>
          <a:ea typeface="+mn-ea"/>
          <a:cs typeface="Arial"/>
        </a:defRPr>
      </a:lvl3pPr>
      <a:lvl4pPr marL="2133547" indent="-304792" algn="l" defTabSz="609585" rtl="0" eaLnBrk="1" latinLnBrk="0" hangingPunct="1">
        <a:spcBef>
          <a:spcPts val="0"/>
        </a:spcBef>
        <a:spcAft>
          <a:spcPts val="1600"/>
        </a:spcAft>
        <a:buClrTx/>
        <a:buSzPct val="133000"/>
        <a:buFont typeface="Wingdings" charset="2"/>
        <a:buChar char="§"/>
        <a:defRPr sz="1600" b="0" i="0" kern="1200">
          <a:solidFill>
            <a:schemeClr val="tx1"/>
          </a:solidFill>
          <a:latin typeface="Arial"/>
          <a:ea typeface="+mn-ea"/>
          <a:cs typeface="Arial"/>
        </a:defRPr>
      </a:lvl4pPr>
      <a:lvl5pPr marL="2743131" indent="-304792" algn="l" defTabSz="609585" rtl="0" eaLnBrk="1" latinLnBrk="0" hangingPunct="1">
        <a:spcBef>
          <a:spcPts val="0"/>
        </a:spcBef>
        <a:spcAft>
          <a:spcPts val="1600"/>
        </a:spcAft>
        <a:buClr>
          <a:schemeClr val="bg1">
            <a:lumMod val="75000"/>
          </a:schemeClr>
        </a:buClr>
        <a:buSzPct val="75000"/>
        <a:buFont typeface="Wingdings" charset="2"/>
        <a:buChar char="u"/>
        <a:defRPr sz="1333" b="0" i="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3" Type="http://schemas.openxmlformats.org/officeDocument/2006/relationships/image" Target="../media/image7.jpeg"/><Relationship Id="rId21" Type="http://schemas.openxmlformats.org/officeDocument/2006/relationships/image" Target="../media/image25.jpeg"/><Relationship Id="rId7" Type="http://schemas.openxmlformats.org/officeDocument/2006/relationships/image" Target="../media/image11.jpeg"/><Relationship Id="rId12" Type="http://schemas.openxmlformats.org/officeDocument/2006/relationships/image" Target="../media/image16.jpg"/><Relationship Id="rId17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20.jpeg"/><Relationship Id="rId20" Type="http://schemas.openxmlformats.org/officeDocument/2006/relationships/image" Target="../media/image24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10" Type="http://schemas.openxmlformats.org/officeDocument/2006/relationships/image" Target="../media/image14.jpeg"/><Relationship Id="rId19" Type="http://schemas.openxmlformats.org/officeDocument/2006/relationships/image" Target="../media/image23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Relationship Id="rId22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ort-statement.or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the CONSORT </a:t>
            </a:r>
            <a:r>
              <a:rPr lang="en-GB" sz="3600" dirty="0"/>
              <a:t>extension for Stepped-Wedge Cluster Randomised Trials </a:t>
            </a:r>
            <a:endParaRPr lang="en-CA" sz="4000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CA" sz="2400" dirty="0"/>
              <a:t>Society for Clinical Trials</a:t>
            </a:r>
            <a:br>
              <a:rPr lang="en-CA" sz="2400" dirty="0"/>
            </a:br>
            <a:r>
              <a:rPr lang="en-CA" sz="2400" dirty="0"/>
              <a:t>Portland, May 2018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 </a:t>
            </a:r>
            <a:endParaRPr lang="en-CA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CA" sz="1200" dirty="0" smtClean="0"/>
              <a:t>  </a:t>
            </a:r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41875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terminology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3084" y="1466041"/>
            <a:ext cx="10363200" cy="5001655"/>
          </a:xfrm>
        </p:spPr>
        <p:txBody>
          <a:bodyPr>
            <a:normAutofit/>
          </a:bodyPr>
          <a:lstStyle/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CC5C3-AB39-B144-AAF5-28F142C249A1}" type="slidenum">
              <a:rPr lang="en-US" smtClean="0"/>
              <a:pPr/>
              <a:t>10</a:t>
            </a:fld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187770"/>
              </p:ext>
            </p:extLst>
          </p:nvPr>
        </p:nvGraphicFramePr>
        <p:xfrm>
          <a:off x="2951017" y="1326304"/>
          <a:ext cx="6124336" cy="3373120"/>
        </p:xfrm>
        <a:graphic>
          <a:graphicData uri="http://schemas.openxmlformats.org/drawingml/2006/table">
            <a:tbl>
              <a:tblPr/>
              <a:tblGrid>
                <a:gridCol w="6211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94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73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317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3175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3175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3175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6587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6587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65879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65879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65879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243840">
                <a:tc gridSpan="7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</a:rPr>
                        <a:t>Cluster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 Period 1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Period 2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 Period 3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Period 4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Period 5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gridSpan="3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Intervention</a:t>
                      </a:r>
                    </a:p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Control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  <p:sp>
        <p:nvSpPr>
          <p:cNvPr id="6" name="Oval 5"/>
          <p:cNvSpPr/>
          <p:nvPr/>
        </p:nvSpPr>
        <p:spPr>
          <a:xfrm>
            <a:off x="6462272" y="2045367"/>
            <a:ext cx="825499" cy="2799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CA"/>
          </a:p>
        </p:txBody>
      </p:sp>
      <p:sp>
        <p:nvSpPr>
          <p:cNvPr id="7" name="TextBox 6"/>
          <p:cNvSpPr txBox="1"/>
          <p:nvPr/>
        </p:nvSpPr>
        <p:spPr>
          <a:xfrm>
            <a:off x="7783739" y="1992031"/>
            <a:ext cx="1727200" cy="33855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CA" sz="1400" dirty="0">
                <a:solidFill>
                  <a:srgbClr val="C00000"/>
                </a:solidFill>
              </a:rPr>
              <a:t> Cluster-period</a:t>
            </a:r>
          </a:p>
        </p:txBody>
      </p:sp>
      <p:cxnSp>
        <p:nvCxnSpPr>
          <p:cNvPr id="8" name="Straight Arrow Connector 7"/>
          <p:cNvCxnSpPr>
            <a:endCxn id="6" idx="6"/>
          </p:cNvCxnSpPr>
          <p:nvPr/>
        </p:nvCxnSpPr>
        <p:spPr>
          <a:xfrm flipH="1">
            <a:off x="7287771" y="2185317"/>
            <a:ext cx="616978" cy="0"/>
          </a:xfrm>
          <a:prstGeom prst="straightConnector1">
            <a:avLst/>
          </a:prstGeom>
          <a:ln w="952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070688" y="4244635"/>
            <a:ext cx="461659" cy="743124"/>
          </a:xfrm>
          <a:prstGeom prst="rect">
            <a:avLst/>
          </a:prstGeom>
          <a:noFill/>
        </p:spPr>
        <p:txBody>
          <a:bodyPr vert="vert270" wrap="square" lIns="121917" tIns="60958" rIns="121917" bIns="60958" rtlCol="0">
            <a:spAutoFit/>
          </a:bodyPr>
          <a:lstStyle/>
          <a:p>
            <a:r>
              <a:rPr lang="en-CA" sz="1400" dirty="0">
                <a:solidFill>
                  <a:schemeClr val="accent3"/>
                </a:solidFill>
              </a:rPr>
              <a:t>Step 1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312656" y="3981973"/>
            <a:ext cx="0" cy="342209"/>
          </a:xfrm>
          <a:prstGeom prst="straightConnector1">
            <a:avLst/>
          </a:prstGeom>
          <a:ln w="952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805952" y="4244635"/>
            <a:ext cx="461659" cy="743124"/>
          </a:xfrm>
          <a:prstGeom prst="rect">
            <a:avLst/>
          </a:prstGeom>
          <a:noFill/>
        </p:spPr>
        <p:txBody>
          <a:bodyPr vert="vert270" wrap="square" lIns="121917" tIns="60958" rIns="121917" bIns="60958" rtlCol="0">
            <a:spAutoFit/>
          </a:bodyPr>
          <a:lstStyle/>
          <a:p>
            <a:r>
              <a:rPr lang="en-CA" sz="1400" dirty="0">
                <a:solidFill>
                  <a:schemeClr val="accent3"/>
                </a:solidFill>
              </a:rPr>
              <a:t>Step 2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5035888" y="3981973"/>
            <a:ext cx="0" cy="342209"/>
          </a:xfrm>
          <a:prstGeom prst="straightConnector1">
            <a:avLst/>
          </a:prstGeom>
          <a:ln w="952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517152" y="4244635"/>
            <a:ext cx="461659" cy="743124"/>
          </a:xfrm>
          <a:prstGeom prst="rect">
            <a:avLst/>
          </a:prstGeom>
          <a:noFill/>
        </p:spPr>
        <p:txBody>
          <a:bodyPr vert="vert270" wrap="square" lIns="121917" tIns="60958" rIns="121917" bIns="60958" rtlCol="0">
            <a:spAutoFit/>
          </a:bodyPr>
          <a:lstStyle/>
          <a:p>
            <a:r>
              <a:rPr lang="en-CA" sz="1400" dirty="0">
                <a:solidFill>
                  <a:schemeClr val="accent3"/>
                </a:solidFill>
              </a:rPr>
              <a:t>Step 3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5771152" y="3981973"/>
            <a:ext cx="0" cy="342209"/>
          </a:xfrm>
          <a:prstGeom prst="straightConnector1">
            <a:avLst/>
          </a:prstGeom>
          <a:ln w="952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264448" y="4244634"/>
            <a:ext cx="461659" cy="743124"/>
          </a:xfrm>
          <a:prstGeom prst="rect">
            <a:avLst/>
          </a:prstGeom>
          <a:noFill/>
        </p:spPr>
        <p:txBody>
          <a:bodyPr vert="vert270" wrap="square" lIns="121917" tIns="60958" rIns="121917" bIns="60958" rtlCol="0">
            <a:spAutoFit/>
          </a:bodyPr>
          <a:lstStyle/>
          <a:p>
            <a:r>
              <a:rPr lang="en-CA" sz="1400" dirty="0">
                <a:solidFill>
                  <a:schemeClr val="accent3"/>
                </a:solidFill>
              </a:rPr>
              <a:t>Step 4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6494384" y="3981971"/>
            <a:ext cx="0" cy="342209"/>
          </a:xfrm>
          <a:prstGeom prst="straightConnector1">
            <a:avLst/>
          </a:prstGeom>
          <a:ln w="9525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227239" y="2541817"/>
            <a:ext cx="1467866" cy="36933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CA" sz="1600" dirty="0">
                <a:solidFill>
                  <a:srgbClr val="7030A0"/>
                </a:solidFill>
              </a:rPr>
              <a:t>Sequence 2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046624" y="5264268"/>
            <a:ext cx="1277779" cy="369332"/>
          </a:xfrm>
          <a:prstGeom prst="rect">
            <a:avLst/>
          </a:prstGeom>
          <a:solidFill>
            <a:schemeClr val="bg1"/>
          </a:solidFill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Calibri"/>
              </a:rPr>
              <a:t> </a:t>
            </a:r>
            <a:r>
              <a:rPr lang="en-US" sz="1600" dirty="0">
                <a:latin typeface="Calibri"/>
              </a:rPr>
              <a:t>Step length</a:t>
            </a:r>
            <a:endParaRPr lang="en-CA" sz="1600" dirty="0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4292842" y="5120106"/>
            <a:ext cx="7112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227238" y="2045367"/>
            <a:ext cx="1467868" cy="36933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CA" sz="1600" dirty="0">
                <a:solidFill>
                  <a:srgbClr val="7030A0"/>
                </a:solidFill>
              </a:rPr>
              <a:t>Sequence 1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227238" y="3019927"/>
            <a:ext cx="1467866" cy="36933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CA" sz="1600" dirty="0">
                <a:solidFill>
                  <a:srgbClr val="7030A0"/>
                </a:solidFill>
              </a:rPr>
              <a:t>Sequence 3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227238" y="3534799"/>
            <a:ext cx="1467866" cy="36933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CA" sz="1600" dirty="0">
                <a:solidFill>
                  <a:srgbClr val="7030A0"/>
                </a:solidFill>
              </a:rPr>
              <a:t>Sequence 4</a:t>
            </a:r>
          </a:p>
        </p:txBody>
      </p:sp>
    </p:spTree>
    <p:extLst>
      <p:ext uri="{BB962C8B-B14F-4D97-AF65-F5344CB8AC3E}">
        <p14:creationId xmlns:p14="http://schemas.microsoft.com/office/powerpoint/2010/main" val="3791019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terminology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3084" y="1440899"/>
            <a:ext cx="10363200" cy="5001655"/>
          </a:xfrm>
        </p:spPr>
        <p:txBody>
          <a:bodyPr/>
          <a:lstStyle/>
          <a:p>
            <a:r>
              <a:rPr lang="en-CA" dirty="0"/>
              <a:t>Transition period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CC5C3-AB39-B144-AAF5-28F142C249A1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524502"/>
              </p:ext>
            </p:extLst>
          </p:nvPr>
        </p:nvGraphicFramePr>
        <p:xfrm>
          <a:off x="2310064" y="1991715"/>
          <a:ext cx="7314072" cy="2926080"/>
        </p:xfrm>
        <a:graphic>
          <a:graphicData uri="http://schemas.openxmlformats.org/drawingml/2006/table">
            <a:tbl>
              <a:tblPr/>
              <a:tblGrid>
                <a:gridCol w="2459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59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1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67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916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4596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4596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8964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6195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55476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125489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91945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150175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467261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154475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462960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148582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468853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468853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  <a:gridCol w="468853">
                  <a:extLst>
                    <a:ext uri="{9D8B030D-6E8A-4147-A177-3AD203B41FA5}">
                      <a16:colId xmlns:a16="http://schemas.microsoft.com/office/drawing/2014/main" xmlns="" val="20019"/>
                    </a:ext>
                  </a:extLst>
                </a:gridCol>
                <a:gridCol w="468853">
                  <a:extLst>
                    <a:ext uri="{9D8B030D-6E8A-4147-A177-3AD203B41FA5}">
                      <a16:colId xmlns:a16="http://schemas.microsoft.com/office/drawing/2014/main" xmlns="" val="20020"/>
                    </a:ext>
                  </a:extLst>
                </a:gridCol>
                <a:gridCol w="468853">
                  <a:extLst>
                    <a:ext uri="{9D8B030D-6E8A-4147-A177-3AD203B41FA5}">
                      <a16:colId xmlns:a16="http://schemas.microsoft.com/office/drawing/2014/main" xmlns="" val="20021"/>
                    </a:ext>
                  </a:extLst>
                </a:gridCol>
                <a:gridCol w="468853">
                  <a:extLst>
                    <a:ext uri="{9D8B030D-6E8A-4147-A177-3AD203B41FA5}">
                      <a16:colId xmlns:a16="http://schemas.microsoft.com/office/drawing/2014/main" xmlns="" val="20022"/>
                    </a:ext>
                  </a:extLst>
                </a:gridCol>
              </a:tblGrid>
              <a:tr h="243840">
                <a:tc gridSpan="1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840">
                <a:tc gridSpan="7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11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                                                    </a:t>
                      </a:r>
                    </a:p>
                  </a:txBody>
                  <a:tcPr marL="10160" marR="10160" marT="1016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3840">
                <a:tc rowSpan="6" gridSpan="4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10160" marR="10160" marT="10160" marB="0" vert="vert27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6"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rowSpan="6"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rowSpan="6" hMerge="1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r>
                        <a:rPr lang="en-CA" sz="1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Cluster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 sz="1100" dirty="0"/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840">
                <a:tc gridSpan="4" vMerge="1">
                  <a:txBody>
                    <a:bodyPr/>
                    <a:lstStyle/>
                    <a:p>
                      <a:endParaRPr lang="en-CA" dirty="0"/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wdUpDiag">
                      <a:fgClr>
                        <a:schemeClr val="tx2">
                          <a:lumMod val="60000"/>
                          <a:lumOff val="4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840">
                <a:tc gridSpan="4" vMerge="1">
                  <a:txBody>
                    <a:bodyPr/>
                    <a:lstStyle/>
                    <a:p>
                      <a:endParaRPr lang="en-CA" dirty="0"/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tx2">
                          <a:lumMod val="60000"/>
                          <a:lumOff val="4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840">
                <a:tc gridSpan="4" vMerge="1">
                  <a:txBody>
                    <a:bodyPr/>
                    <a:lstStyle/>
                    <a:p>
                      <a:endParaRPr lang="en-CA" dirty="0"/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tx2">
                          <a:lumMod val="60000"/>
                          <a:lumOff val="4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840">
                <a:tc gridSpan="4" vMerge="1">
                  <a:txBody>
                    <a:bodyPr/>
                    <a:lstStyle/>
                    <a:p>
                      <a:endParaRPr lang="en-CA" dirty="0"/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tx2">
                          <a:lumMod val="60000"/>
                          <a:lumOff val="4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840">
                <a:tc gridSpan="4" vMerge="1">
                  <a:txBody>
                    <a:bodyPr/>
                    <a:lstStyle/>
                    <a:p>
                      <a:endParaRPr lang="en-CA" dirty="0"/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tx2">
                          <a:lumMod val="60000"/>
                          <a:lumOff val="4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840">
                <a:tc gridSpan="7"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Intervention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wdUpDiag">
                      <a:fgClr>
                        <a:schemeClr val="tx2">
                          <a:lumMod val="60000"/>
                          <a:lumOff val="4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Transition period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Control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6680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SW-CRT extension process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Protocol registered on the EQUATOR website (July 2015) </a:t>
            </a:r>
          </a:p>
          <a:p>
            <a:r>
              <a:rPr lang="en-GB" dirty="0"/>
              <a:t>Conducted several systematic reviews</a:t>
            </a:r>
          </a:p>
          <a:p>
            <a:r>
              <a:rPr lang="en-GB" dirty="0"/>
              <a:t>Working group (Hemming, Taljaard, McKenzie, Forbes, Weijer, Grimshaw) reviewed the original CONSORT statement and the CONSORT extension for cluster trials to identify items requiring modification</a:t>
            </a:r>
          </a:p>
          <a:p>
            <a:r>
              <a:rPr lang="en-GB" dirty="0"/>
              <a:t>Invited 64 subject experts to consider, rate and comment on proposed </a:t>
            </a:r>
            <a:r>
              <a:rPr lang="en-GB" dirty="0" smtClean="0"/>
              <a:t>draft modifications </a:t>
            </a:r>
            <a:r>
              <a:rPr lang="en-GB" dirty="0"/>
              <a:t>by email; 42 participated (December 2016)</a:t>
            </a:r>
          </a:p>
          <a:p>
            <a:r>
              <a:rPr lang="en-GB" dirty="0"/>
              <a:t>Summarised responses and circulated </a:t>
            </a:r>
            <a:r>
              <a:rPr lang="en-GB" dirty="0" smtClean="0"/>
              <a:t>revised draft modifications </a:t>
            </a:r>
            <a:r>
              <a:rPr lang="en-GB" dirty="0"/>
              <a:t>in advance of a one-day consensus meeting (Liverpool, May 2017) </a:t>
            </a:r>
          </a:p>
          <a:p>
            <a:r>
              <a:rPr lang="en-GB" dirty="0" smtClean="0"/>
              <a:t>Draft CONSORT extension document </a:t>
            </a:r>
            <a:r>
              <a:rPr lang="en-GB" dirty="0"/>
              <a:t>circulated and revised</a:t>
            </a:r>
          </a:p>
          <a:p>
            <a:r>
              <a:rPr lang="en-GB" dirty="0"/>
              <a:t>Final version accepted for publication in </a:t>
            </a:r>
            <a:r>
              <a:rPr lang="en-GB" i="1" dirty="0"/>
              <a:t>BMJ</a:t>
            </a:r>
            <a:endParaRPr lang="en-CA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15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5">
            <a:extLst>
              <a:ext uri="{FF2B5EF4-FFF2-40B4-BE49-F238E27FC236}">
                <a16:creationId xmlns:a16="http://schemas.microsoft.com/office/drawing/2014/main" xmlns="" id="{6EACB5C3-8077-477E-A189-290978C1A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CA" smtClean="0"/>
              <a:t>Consensus group</a:t>
            </a:r>
            <a:endParaRPr lang="en-CA" dirty="0"/>
          </a:p>
        </p:txBody>
      </p:sp>
      <p:pic>
        <p:nvPicPr>
          <p:cNvPr id="1026" name="Picture 2" descr="Image result for Karla Hemming">
            <a:extLst>
              <a:ext uri="{FF2B5EF4-FFF2-40B4-BE49-F238E27FC236}">
                <a16:creationId xmlns:a16="http://schemas.microsoft.com/office/drawing/2014/main" xmlns="" id="{A21D044E-E723-42D9-917B-3B80E4C1E14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0326" y="1351460"/>
            <a:ext cx="1270635" cy="1270635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1028" name="Picture 4" descr="Image result for Monica Taljaard">
            <a:extLst>
              <a:ext uri="{FF2B5EF4-FFF2-40B4-BE49-F238E27FC236}">
                <a16:creationId xmlns:a16="http://schemas.microsoft.com/office/drawing/2014/main" xmlns="" id="{1D8FE7EE-5B0F-4CEE-85D2-34AE126DF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057" y="1391863"/>
            <a:ext cx="1084869" cy="122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Andrew Forbes Monash">
            <a:extLst>
              <a:ext uri="{FF2B5EF4-FFF2-40B4-BE49-F238E27FC236}">
                <a16:creationId xmlns:a16="http://schemas.microsoft.com/office/drawing/2014/main" xmlns="" id="{DCD33607-B75B-4493-9411-BC12971B6B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214" y="1391862"/>
            <a:ext cx="952500" cy="1253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CC924C76-C3F1-49E8-8C31-6600BF87C0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539" y="3192605"/>
            <a:ext cx="860186" cy="1292629"/>
          </a:xfrm>
          <a:prstGeom prst="rect">
            <a:avLst/>
          </a:prstGeom>
        </p:spPr>
      </p:pic>
      <p:pic>
        <p:nvPicPr>
          <p:cNvPr id="1036" name="Picture 12" descr="Professor Marion Campbell">
            <a:extLst>
              <a:ext uri="{FF2B5EF4-FFF2-40B4-BE49-F238E27FC236}">
                <a16:creationId xmlns:a16="http://schemas.microsoft.com/office/drawing/2014/main" xmlns="" id="{2E5BC2FC-4AC3-40D3-A25A-8F4F7BD78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581" y="3119886"/>
            <a:ext cx="1031353" cy="129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Jennifer thompson LSHTM">
            <a:extLst>
              <a:ext uri="{FF2B5EF4-FFF2-40B4-BE49-F238E27FC236}">
                <a16:creationId xmlns:a16="http://schemas.microsoft.com/office/drawing/2014/main" xmlns="" id="{A7AE4AD6-764C-481D-9827-7118074C2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3190" y="5049620"/>
            <a:ext cx="1121856" cy="130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Image result for Adrian Aldcroft">
            <a:extLst>
              <a:ext uri="{FF2B5EF4-FFF2-40B4-BE49-F238E27FC236}">
                <a16:creationId xmlns:a16="http://schemas.microsoft.com/office/drawing/2014/main" xmlns="" id="{AC58270D-3934-4CF2-8885-D67135DD0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40" y="3139147"/>
            <a:ext cx="1367486" cy="136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24" descr="Image result for Jeremy Grimshaw">
            <a:extLst>
              <a:ext uri="{FF2B5EF4-FFF2-40B4-BE49-F238E27FC236}">
                <a16:creationId xmlns:a16="http://schemas.microsoft.com/office/drawing/2014/main" xmlns="" id="{0DE91807-E958-41D6-BE57-1A94E311110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52" name="Picture 28" descr="Image result for Jeremy Grimshaw">
            <a:extLst>
              <a:ext uri="{FF2B5EF4-FFF2-40B4-BE49-F238E27FC236}">
                <a16:creationId xmlns:a16="http://schemas.microsoft.com/office/drawing/2014/main" xmlns="" id="{DF719BDC-600E-42E3-9EB3-205E0D9703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5880" y="1316713"/>
            <a:ext cx="1367486" cy="136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https://www.mrc-bsu.cam.ac.uk/wp-content/uploads/2014/03/MRC_Cambridge_725-100x150.jpg">
            <a:extLst>
              <a:ext uri="{FF2B5EF4-FFF2-40B4-BE49-F238E27FC236}">
                <a16:creationId xmlns:a16="http://schemas.microsoft.com/office/drawing/2014/main" xmlns="" id="{CAFA433B-D752-410D-89A4-84AA737A8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063" y="4920229"/>
            <a:ext cx="1031353" cy="154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E24C072F-1074-47EA-AA72-1E4ABE98004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605" y="5050442"/>
            <a:ext cx="1073627" cy="1428749"/>
          </a:xfrm>
          <a:prstGeom prst="rect">
            <a:avLst/>
          </a:prstGeom>
        </p:spPr>
      </p:pic>
      <p:pic>
        <p:nvPicPr>
          <p:cNvPr id="1056" name="Picture 32" descr="Image result for Alan Girling">
            <a:extLst>
              <a:ext uri="{FF2B5EF4-FFF2-40B4-BE49-F238E27FC236}">
                <a16:creationId xmlns:a16="http://schemas.microsoft.com/office/drawing/2014/main" xmlns="" id="{8C09E8F3-4FAC-473C-B268-A06AED519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06" y="4981486"/>
            <a:ext cx="1422667" cy="1443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Image result for Mike Campbell sheffield">
            <a:extLst>
              <a:ext uri="{FF2B5EF4-FFF2-40B4-BE49-F238E27FC236}">
                <a16:creationId xmlns:a16="http://schemas.microsoft.com/office/drawing/2014/main" xmlns="" id="{A9BE61B4-BF0E-4BEC-88F4-6E16BA54E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808" y="3119886"/>
            <a:ext cx="1501164" cy="14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Image result for Richard Lilford">
            <a:extLst>
              <a:ext uri="{FF2B5EF4-FFF2-40B4-BE49-F238E27FC236}">
                <a16:creationId xmlns:a16="http://schemas.microsoft.com/office/drawing/2014/main" xmlns="" id="{5B939BB0-97AA-4D94-A037-EF8D1DFCE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630" y="4981488"/>
            <a:ext cx="1443829" cy="14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Image result for Cory Goldstein Western">
            <a:extLst>
              <a:ext uri="{FF2B5EF4-FFF2-40B4-BE49-F238E27FC236}">
                <a16:creationId xmlns:a16="http://schemas.microsoft.com/office/drawing/2014/main" xmlns="" id="{35082146-5B73-49E9-9E17-4CDAC9679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004" y="4860069"/>
            <a:ext cx="1619491" cy="154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E5E8D71-6499-4288-A9DA-5EDAB4D43795}"/>
              </a:ext>
            </a:extLst>
          </p:cNvPr>
          <p:cNvSpPr txBox="1"/>
          <p:nvPr/>
        </p:nvSpPr>
        <p:spPr>
          <a:xfrm>
            <a:off x="312396" y="2660135"/>
            <a:ext cx="1573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Karla Hemming</a:t>
            </a:r>
          </a:p>
          <a:p>
            <a:r>
              <a:rPr lang="en-US" sz="1000" dirty="0"/>
              <a:t>(U of Birmingham)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9915D42-C66F-4CE5-B045-2449A20B7609}"/>
              </a:ext>
            </a:extLst>
          </p:cNvPr>
          <p:cNvSpPr txBox="1"/>
          <p:nvPr/>
        </p:nvSpPr>
        <p:spPr>
          <a:xfrm>
            <a:off x="2038135" y="2660135"/>
            <a:ext cx="12431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Monica Taljaard</a:t>
            </a:r>
          </a:p>
          <a:p>
            <a:r>
              <a:rPr lang="en-US" sz="1000" dirty="0"/>
              <a:t>(OHRI)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776E98C0-29B5-41BD-9DA4-790211F82080}"/>
              </a:ext>
            </a:extLst>
          </p:cNvPr>
          <p:cNvSpPr txBox="1"/>
          <p:nvPr/>
        </p:nvSpPr>
        <p:spPr>
          <a:xfrm>
            <a:off x="3510044" y="2660135"/>
            <a:ext cx="1367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Andrew Forbes</a:t>
            </a:r>
          </a:p>
          <a:p>
            <a:r>
              <a:rPr lang="en-US" sz="1000" dirty="0"/>
              <a:t>(Monash)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E7A781D4-EE30-4F65-BD07-AD10131DECD9}"/>
              </a:ext>
            </a:extLst>
          </p:cNvPr>
          <p:cNvSpPr txBox="1"/>
          <p:nvPr/>
        </p:nvSpPr>
        <p:spPr>
          <a:xfrm>
            <a:off x="5059897" y="4539109"/>
            <a:ext cx="1031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Andrew Copas</a:t>
            </a:r>
          </a:p>
          <a:p>
            <a:r>
              <a:rPr lang="en-US" sz="1000" dirty="0"/>
              <a:t>(UCL)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8DC02C9E-2DB3-4AB5-853E-6129FD46EDB0}"/>
              </a:ext>
            </a:extLst>
          </p:cNvPr>
          <p:cNvSpPr txBox="1"/>
          <p:nvPr/>
        </p:nvSpPr>
        <p:spPr>
          <a:xfrm>
            <a:off x="1878526" y="4488116"/>
            <a:ext cx="1199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Marion Campbell</a:t>
            </a:r>
          </a:p>
          <a:p>
            <a:r>
              <a:rPr lang="en-US" sz="1000" dirty="0"/>
              <a:t>(Aberdeen)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F08DA6AF-2048-4A42-8C28-63DBFCFDACB6}"/>
              </a:ext>
            </a:extLst>
          </p:cNvPr>
          <p:cNvSpPr txBox="1"/>
          <p:nvPr/>
        </p:nvSpPr>
        <p:spPr>
          <a:xfrm>
            <a:off x="9360376" y="6425317"/>
            <a:ext cx="1583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Jennifer Thompson</a:t>
            </a:r>
          </a:p>
          <a:p>
            <a:r>
              <a:rPr lang="en-US" sz="1000" dirty="0"/>
              <a:t>(LSHTM)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FBA4633-8E13-45D5-BBE3-BD256ABF7462}"/>
              </a:ext>
            </a:extLst>
          </p:cNvPr>
          <p:cNvSpPr txBox="1"/>
          <p:nvPr/>
        </p:nvSpPr>
        <p:spPr>
          <a:xfrm>
            <a:off x="9094630" y="2674951"/>
            <a:ext cx="1367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Jeremy Grimshaw</a:t>
            </a:r>
          </a:p>
          <a:p>
            <a:r>
              <a:rPr lang="en-US" sz="1000" dirty="0"/>
              <a:t>(OHRI)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2AF26BCC-06D5-4C21-A023-278FB5B3CFBE}"/>
              </a:ext>
            </a:extLst>
          </p:cNvPr>
          <p:cNvSpPr txBox="1"/>
          <p:nvPr/>
        </p:nvSpPr>
        <p:spPr>
          <a:xfrm>
            <a:off x="189492" y="4539109"/>
            <a:ext cx="1289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Adrian </a:t>
            </a:r>
            <a:r>
              <a:rPr lang="en-US" sz="1000" dirty="0" err="1"/>
              <a:t>Aldcroft</a:t>
            </a:r>
            <a:r>
              <a:rPr lang="en-US" sz="1000" dirty="0"/>
              <a:t> </a:t>
            </a:r>
          </a:p>
          <a:p>
            <a:pPr algn="ctr"/>
            <a:r>
              <a:rPr lang="en-US" sz="1000" dirty="0"/>
              <a:t>(BMJ)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123CCFA7-6940-4722-97D0-C029D9EB5E9A}"/>
              </a:ext>
            </a:extLst>
          </p:cNvPr>
          <p:cNvSpPr txBox="1"/>
          <p:nvPr/>
        </p:nvSpPr>
        <p:spPr>
          <a:xfrm>
            <a:off x="3545363" y="6474437"/>
            <a:ext cx="1289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Michael Grayling</a:t>
            </a:r>
          </a:p>
          <a:p>
            <a:r>
              <a:rPr lang="en-US" sz="1000" dirty="0" smtClean="0"/>
              <a:t>(Cambridge)</a:t>
            </a:r>
            <a:endParaRPr lang="en-US" sz="10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C69D79B9-AC57-45D0-98B9-DA5E36C006C2}"/>
              </a:ext>
            </a:extLst>
          </p:cNvPr>
          <p:cNvSpPr txBox="1"/>
          <p:nvPr/>
        </p:nvSpPr>
        <p:spPr>
          <a:xfrm>
            <a:off x="2038135" y="6404015"/>
            <a:ext cx="1289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Cory Goldstein</a:t>
            </a:r>
          </a:p>
          <a:p>
            <a:r>
              <a:rPr lang="en-US" sz="1000" dirty="0"/>
              <a:t>(Western)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148424C3-5BEE-4787-AE78-5E4586EDA88E}"/>
              </a:ext>
            </a:extLst>
          </p:cNvPr>
          <p:cNvSpPr txBox="1"/>
          <p:nvPr/>
        </p:nvSpPr>
        <p:spPr>
          <a:xfrm>
            <a:off x="6361236" y="6457890"/>
            <a:ext cx="1289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Caroline </a:t>
            </a:r>
            <a:r>
              <a:rPr lang="en-US" sz="1000" dirty="0" err="1"/>
              <a:t>Kristunas</a:t>
            </a:r>
            <a:r>
              <a:rPr lang="en-US" sz="1000" dirty="0"/>
              <a:t> </a:t>
            </a:r>
          </a:p>
          <a:p>
            <a:r>
              <a:rPr lang="en-US" sz="1000" dirty="0"/>
              <a:t>(Leicester)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E2842B0F-1F57-4B3C-81BF-3979E589E5E0}"/>
              </a:ext>
            </a:extLst>
          </p:cNvPr>
          <p:cNvSpPr txBox="1"/>
          <p:nvPr/>
        </p:nvSpPr>
        <p:spPr>
          <a:xfrm>
            <a:off x="167510" y="6404015"/>
            <a:ext cx="1289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Alan Girling</a:t>
            </a:r>
          </a:p>
          <a:p>
            <a:r>
              <a:rPr lang="en-US" sz="1000" dirty="0"/>
              <a:t>(Birmingham)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58FEDF8F-5D63-4A6E-B84B-ADE8487E1F21}"/>
              </a:ext>
            </a:extLst>
          </p:cNvPr>
          <p:cNvSpPr txBox="1"/>
          <p:nvPr/>
        </p:nvSpPr>
        <p:spPr>
          <a:xfrm>
            <a:off x="3556507" y="4542413"/>
            <a:ext cx="12838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Mike Campbell</a:t>
            </a:r>
          </a:p>
          <a:p>
            <a:r>
              <a:rPr lang="en-US" sz="1000" dirty="0"/>
              <a:t>(Sheffield)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CCAEA637-4347-48B0-A520-8F82AE2DA946}"/>
              </a:ext>
            </a:extLst>
          </p:cNvPr>
          <p:cNvSpPr txBox="1"/>
          <p:nvPr/>
        </p:nvSpPr>
        <p:spPr>
          <a:xfrm>
            <a:off x="8013395" y="6428079"/>
            <a:ext cx="13920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Richard </a:t>
            </a:r>
            <a:r>
              <a:rPr lang="en-US" sz="1000" dirty="0" err="1"/>
              <a:t>Lilford</a:t>
            </a:r>
            <a:endParaRPr lang="en-US" sz="1000" dirty="0"/>
          </a:p>
          <a:p>
            <a:r>
              <a:rPr lang="en-US" sz="1000" dirty="0"/>
              <a:t>(Warwick))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30656EFF-53C0-4A92-837D-FAC8FCBC6EEC}"/>
              </a:ext>
            </a:extLst>
          </p:cNvPr>
          <p:cNvSpPr txBox="1"/>
          <p:nvPr/>
        </p:nvSpPr>
        <p:spPr>
          <a:xfrm>
            <a:off x="5137908" y="2697522"/>
            <a:ext cx="1289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Joanne McKenzie</a:t>
            </a:r>
          </a:p>
          <a:p>
            <a:r>
              <a:rPr lang="en-US" sz="1000" dirty="0"/>
              <a:t>(Monash)</a:t>
            </a:r>
          </a:p>
        </p:txBody>
      </p:sp>
      <p:pic>
        <p:nvPicPr>
          <p:cNvPr id="56" name="Picture 40" descr="Photo of Joanne McKenzie">
            <a:extLst>
              <a:ext uri="{FF2B5EF4-FFF2-40B4-BE49-F238E27FC236}">
                <a16:creationId xmlns:a16="http://schemas.microsoft.com/office/drawing/2014/main" xmlns="" id="{61A521F4-1FD2-44C8-A460-BB358601D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879" y="1402387"/>
            <a:ext cx="1587313" cy="127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6" descr="Image result for Charles Weijer">
            <a:extLst>
              <a:ext uri="{FF2B5EF4-FFF2-40B4-BE49-F238E27FC236}">
                <a16:creationId xmlns:a16="http://schemas.microsoft.com/office/drawing/2014/main" xmlns="" id="{44CBB071-3388-474F-AACE-1644F475B1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794" y="1443202"/>
            <a:ext cx="1189831" cy="1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E5E504F7-59F9-457A-B4F8-36545312385C}"/>
              </a:ext>
            </a:extLst>
          </p:cNvPr>
          <p:cNvSpPr txBox="1"/>
          <p:nvPr/>
        </p:nvSpPr>
        <p:spPr>
          <a:xfrm>
            <a:off x="7259418" y="2711474"/>
            <a:ext cx="1243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Charles Weijer</a:t>
            </a:r>
          </a:p>
          <a:p>
            <a:r>
              <a:rPr lang="en-US" sz="1000" dirty="0"/>
              <a:t>(</a:t>
            </a:r>
            <a:r>
              <a:rPr lang="en-US" sz="1000" dirty="0" smtClean="0"/>
              <a:t>Western)</a:t>
            </a:r>
            <a:endParaRPr lang="en-US" sz="1000" dirty="0"/>
          </a:p>
        </p:txBody>
      </p:sp>
      <p:pic>
        <p:nvPicPr>
          <p:cNvPr id="54" name="Picture 16" descr="Image result for Mary Dixon woods">
            <a:extLst>
              <a:ext uri="{FF2B5EF4-FFF2-40B4-BE49-F238E27FC236}">
                <a16:creationId xmlns:a16="http://schemas.microsoft.com/office/drawing/2014/main" xmlns="" id="{93416FB5-5E49-497D-A0E6-4EAFF64A17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119" y="3097632"/>
            <a:ext cx="1243153" cy="140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2" descr="AdÃ©laÃ¯de Doussau">
            <a:extLst>
              <a:ext uri="{FF2B5EF4-FFF2-40B4-BE49-F238E27FC236}">
                <a16:creationId xmlns:a16="http://schemas.microsoft.com/office/drawing/2014/main" xmlns="" id="{8C19E44D-EC2A-4D7E-A20C-AC825A53C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012" y="3092320"/>
            <a:ext cx="1243153" cy="136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6ABAFEF4-ACA4-472C-8FB4-F3B028BA8518}"/>
              </a:ext>
            </a:extLst>
          </p:cNvPr>
          <p:cNvSpPr txBox="1"/>
          <p:nvPr/>
        </p:nvSpPr>
        <p:spPr>
          <a:xfrm>
            <a:off x="6176897" y="4506633"/>
            <a:ext cx="1367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Mary Dixon-Woods</a:t>
            </a:r>
          </a:p>
          <a:p>
            <a:r>
              <a:rPr lang="en-US" sz="1000" dirty="0"/>
              <a:t>(Cambridge)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460B73EC-6184-4917-B7D9-22DE50C3E9DC}"/>
              </a:ext>
            </a:extLst>
          </p:cNvPr>
          <p:cNvSpPr txBox="1"/>
          <p:nvPr/>
        </p:nvSpPr>
        <p:spPr>
          <a:xfrm>
            <a:off x="7621632" y="4497978"/>
            <a:ext cx="1289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Adélaïde Doussau</a:t>
            </a:r>
          </a:p>
          <a:p>
            <a:r>
              <a:rPr lang="en-US" sz="1000" dirty="0"/>
              <a:t>(McGill)</a:t>
            </a:r>
          </a:p>
        </p:txBody>
      </p:sp>
      <p:pic>
        <p:nvPicPr>
          <p:cNvPr id="61" name="Picture 18" descr="Image result for Sandra eldridge">
            <a:extLst>
              <a:ext uri="{FF2B5EF4-FFF2-40B4-BE49-F238E27FC236}">
                <a16:creationId xmlns:a16="http://schemas.microsoft.com/office/drawing/2014/main" xmlns="" id="{8CB4F958-B1CB-4C11-BE8D-4AF0DE0257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8457" y="3130492"/>
            <a:ext cx="1165254" cy="136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FB0C54CD-4DF1-49FA-8166-031CAA39DEF2}"/>
              </a:ext>
            </a:extLst>
          </p:cNvPr>
          <p:cNvSpPr txBox="1"/>
          <p:nvPr/>
        </p:nvSpPr>
        <p:spPr>
          <a:xfrm>
            <a:off x="9283057" y="4507471"/>
            <a:ext cx="1289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Sandra Eldridge</a:t>
            </a:r>
          </a:p>
          <a:p>
            <a:r>
              <a:rPr lang="en-US" sz="1000" dirty="0"/>
              <a:t>(QMUL)</a:t>
            </a:r>
          </a:p>
        </p:txBody>
      </p:sp>
      <p:pic>
        <p:nvPicPr>
          <p:cNvPr id="63" name="Picture 10" descr="Image result for Richard Hooper">
            <a:extLst>
              <a:ext uri="{FF2B5EF4-FFF2-40B4-BE49-F238E27FC236}">
                <a16:creationId xmlns:a16="http://schemas.microsoft.com/office/drawing/2014/main" xmlns="" id="{49F40301-A824-4752-BE8E-9570BA6DF9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970" y="5094089"/>
            <a:ext cx="928689" cy="123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9FA40A77-E064-4D8E-A07E-02DAFB6113B3}"/>
              </a:ext>
            </a:extLst>
          </p:cNvPr>
          <p:cNvSpPr txBox="1"/>
          <p:nvPr/>
        </p:nvSpPr>
        <p:spPr>
          <a:xfrm>
            <a:off x="4873170" y="6373363"/>
            <a:ext cx="12017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Richard Hooper</a:t>
            </a:r>
          </a:p>
          <a:p>
            <a:r>
              <a:rPr lang="en-US" sz="1000" dirty="0"/>
              <a:t>(</a:t>
            </a:r>
            <a:r>
              <a:rPr lang="en-US" sz="1000" dirty="0" smtClean="0"/>
              <a:t>QMUL)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42897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Main Content of the SW-CRT extension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Checklist of 26 items </a:t>
            </a:r>
          </a:p>
          <a:p>
            <a:pPr lvl="1"/>
            <a:r>
              <a:rPr lang="en-GB" dirty="0" smtClean="0"/>
              <a:t>Original CONSORT wording vs. CONSORT </a:t>
            </a:r>
            <a:r>
              <a:rPr lang="en-GB" dirty="0"/>
              <a:t>extension for cluster randomised </a:t>
            </a:r>
            <a:r>
              <a:rPr lang="en-GB" dirty="0" smtClean="0"/>
              <a:t>trials vs. SW-CRT </a:t>
            </a:r>
            <a:r>
              <a:rPr lang="en-GB" dirty="0"/>
              <a:t>extension</a:t>
            </a:r>
          </a:p>
          <a:p>
            <a:r>
              <a:rPr lang="en-CA" dirty="0"/>
              <a:t>Items presented as stand-alone items rather than as extension items </a:t>
            </a:r>
          </a:p>
          <a:p>
            <a:pPr lvl="1"/>
            <a:r>
              <a:rPr lang="en-CA" dirty="0"/>
              <a:t>6 items unchanged from original CONSORT</a:t>
            </a:r>
          </a:p>
          <a:p>
            <a:pPr lvl="1"/>
            <a:r>
              <a:rPr lang="en-CA" dirty="0" smtClean="0"/>
              <a:t>Several </a:t>
            </a:r>
            <a:r>
              <a:rPr lang="en-CA" dirty="0"/>
              <a:t>items with only </a:t>
            </a:r>
            <a:r>
              <a:rPr lang="en-CA" dirty="0" smtClean="0"/>
              <a:t>minor wording </a:t>
            </a:r>
            <a:r>
              <a:rPr lang="en-CA" dirty="0"/>
              <a:t>changes for clarity</a:t>
            </a:r>
          </a:p>
          <a:p>
            <a:pPr lvl="1"/>
            <a:r>
              <a:rPr lang="en-CA" dirty="0"/>
              <a:t>Several items with new content to account for unique aspects of the </a:t>
            </a:r>
            <a:r>
              <a:rPr lang="en-CA" dirty="0" smtClean="0"/>
              <a:t>SW-CRT</a:t>
            </a:r>
          </a:p>
          <a:p>
            <a:pPr lvl="1"/>
            <a:r>
              <a:rPr lang="en-CA" dirty="0"/>
              <a:t>1 new item 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9808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Additional content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Elaboration, explanation and examples</a:t>
            </a:r>
          </a:p>
          <a:p>
            <a:r>
              <a:rPr lang="en-GB" dirty="0"/>
              <a:t>Glossary of terms</a:t>
            </a:r>
          </a:p>
          <a:p>
            <a:r>
              <a:rPr lang="en-GB" dirty="0"/>
              <a:t>Summary of key methodological considerations</a:t>
            </a:r>
          </a:p>
          <a:p>
            <a:r>
              <a:rPr lang="en-GB" dirty="0"/>
              <a:t>Summary of major changes </a:t>
            </a:r>
            <a:r>
              <a:rPr lang="en-GB" dirty="0" smtClean="0"/>
              <a:t>(vs original and extension </a:t>
            </a:r>
            <a:r>
              <a:rPr lang="en-GB" dirty="0"/>
              <a:t>for </a:t>
            </a:r>
            <a:r>
              <a:rPr lang="en-GB" dirty="0" smtClean="0"/>
              <a:t>CRTs)</a:t>
            </a:r>
            <a:endParaRPr lang="en-GB" dirty="0"/>
          </a:p>
          <a:p>
            <a:r>
              <a:rPr lang="en-GB" dirty="0"/>
              <a:t>Checklist for abstracts with example</a:t>
            </a:r>
          </a:p>
          <a:p>
            <a:r>
              <a:rPr lang="en-GB" dirty="0"/>
              <a:t>Summary and explanation of parameters to report in sample size calculations</a:t>
            </a:r>
          </a:p>
          <a:p>
            <a:r>
              <a:rPr lang="en-GB" dirty="0"/>
              <a:t>Example </a:t>
            </a:r>
            <a:r>
              <a:rPr lang="en-GB" dirty="0" smtClean="0"/>
              <a:t>study design diagram</a:t>
            </a:r>
          </a:p>
          <a:p>
            <a:r>
              <a:rPr lang="en-GB" dirty="0" smtClean="0"/>
              <a:t>Example flow chart</a:t>
            </a:r>
          </a:p>
          <a:p>
            <a:r>
              <a:rPr lang="en-GB" dirty="0" smtClean="0"/>
              <a:t>Example </a:t>
            </a:r>
            <a:r>
              <a:rPr lang="en-GB" dirty="0"/>
              <a:t>presentation of secular trend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060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561400"/>
            <a:ext cx="10363200" cy="720000"/>
          </a:xfrm>
        </p:spPr>
        <p:txBody>
          <a:bodyPr>
            <a:normAutofit/>
          </a:bodyPr>
          <a:lstStyle/>
          <a:p>
            <a:r>
              <a:rPr lang="en-CA" dirty="0" smtClean="0"/>
              <a:t>Which designs are included?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Must have a </a:t>
            </a:r>
            <a:r>
              <a:rPr lang="en-GB" dirty="0"/>
              <a:t>minimum of 3 </a:t>
            </a:r>
            <a:r>
              <a:rPr lang="en-GB" dirty="0" smtClean="0"/>
              <a:t>sequences…</a:t>
            </a:r>
            <a:endParaRPr lang="en-GB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/>
              <a:t>b</a:t>
            </a:r>
            <a:r>
              <a:rPr lang="en-GB" dirty="0" smtClean="0"/>
              <a:t>ut may have 2 </a:t>
            </a:r>
            <a:r>
              <a:rPr lang="en-GB" dirty="0"/>
              <a:t>sequences and 3 periods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May not have all clusters starting in control and ending in intervention</a:t>
            </a:r>
            <a:endParaRPr lang="en-GB" dirty="0"/>
          </a:p>
          <a:p>
            <a:pPr>
              <a:buFont typeface="Wingdings" panose="05000000000000000000" pitchFamily="2" charset="2"/>
              <a:buChar char="§"/>
            </a:pPr>
            <a:r>
              <a:rPr lang="en-GB" dirty="0" smtClean="0"/>
              <a:t>Include incomplete </a:t>
            </a:r>
            <a:r>
              <a:rPr lang="en-GB" dirty="0"/>
              <a:t>and “dog-leg” designs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637" y="4946233"/>
            <a:ext cx="796131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73142" y="4530734"/>
            <a:ext cx="11790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dirty="0">
                <a:solidFill>
                  <a:srgbClr val="C00000"/>
                </a:solidFill>
                <a:sym typeface="Wingdings"/>
              </a:rPr>
              <a:t></a:t>
            </a:r>
            <a:endParaRPr lang="en-CA" sz="48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91893" y="4525563"/>
            <a:ext cx="11790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dirty="0">
                <a:solidFill>
                  <a:srgbClr val="C00000"/>
                </a:solidFill>
                <a:sym typeface="Wingdings"/>
              </a:rPr>
              <a:t></a:t>
            </a:r>
            <a:endParaRPr lang="en-CA" sz="48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5104" y="4520392"/>
            <a:ext cx="11790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dirty="0">
                <a:solidFill>
                  <a:srgbClr val="C00000"/>
                </a:solidFill>
                <a:sym typeface="Wingdings"/>
              </a:rPr>
              <a:t></a:t>
            </a:r>
            <a:endParaRPr lang="en-CA" sz="4800" dirty="0">
              <a:solidFill>
                <a:srgbClr val="C0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846" y="5057460"/>
            <a:ext cx="23050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0010232" y="4509613"/>
            <a:ext cx="11790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dirty="0">
                <a:solidFill>
                  <a:srgbClr val="C00000"/>
                </a:solidFill>
                <a:sym typeface="Wingdings"/>
              </a:rPr>
              <a:t></a:t>
            </a:r>
            <a:endParaRPr lang="en-CA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49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Session outline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dirty="0"/>
              <a:t>Introduction </a:t>
            </a:r>
          </a:p>
          <a:p>
            <a:pPr lvl="1"/>
            <a:r>
              <a:rPr lang="en-GB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Monica Taljaard, Ottawa Hospital Research Institute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Results from systematic reviews of the SW-CRT </a:t>
            </a:r>
          </a:p>
          <a:p>
            <a:pPr lvl="1"/>
            <a:r>
              <a:rPr lang="en-GB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Michael Grayling, University of Cambridge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Key properties of the SW-CRT requiring special consideration in reporting</a:t>
            </a:r>
          </a:p>
          <a:p>
            <a:pPr lvl="1"/>
            <a:r>
              <a:rPr lang="en-GB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Andrew </a:t>
            </a:r>
            <a:r>
              <a:rPr lang="en-GB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Copas</a:t>
            </a:r>
            <a:r>
              <a:rPr lang="en-GB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University College London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Highlights from the CONSORT extension for SW-CRTs</a:t>
            </a:r>
          </a:p>
          <a:p>
            <a:pPr lvl="1"/>
            <a:r>
              <a:rPr lang="en-GB" dirty="0">
                <a:solidFill>
                  <a:schemeClr val="tx2">
                    <a:lumMod val="60000"/>
                    <a:lumOff val="40000"/>
                  </a:schemeClr>
                </a:solidFill>
              </a:rPr>
              <a:t>Karla Hemming, University of Birmingham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Early assessment of the quality of reporting of SW-CRTs</a:t>
            </a:r>
          </a:p>
          <a:p>
            <a:pPr lvl="1"/>
            <a:r>
              <a:rPr lang="en-GB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Andrew Forbes, Monash University</a:t>
            </a:r>
          </a:p>
          <a:p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70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Introducing the new CONSORT extension for Stepped-Wedge Cluster Randomised Trials </a:t>
            </a:r>
            <a:endParaRPr lang="en-CA" sz="4000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CA" sz="2400" dirty="0"/>
              <a:t>Society for Clinical Trials</a:t>
            </a:r>
            <a:br>
              <a:rPr lang="en-CA" sz="2400" dirty="0"/>
            </a:br>
            <a:r>
              <a:rPr lang="en-CA" sz="2400" dirty="0"/>
              <a:t>Portland, May 2018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endParaRPr lang="en-CA" dirty="0"/>
          </a:p>
          <a:p>
            <a:r>
              <a:rPr lang="en-US" dirty="0"/>
              <a:t>Monica Taljaard</a:t>
            </a:r>
          </a:p>
          <a:p>
            <a:r>
              <a:rPr lang="en-US" dirty="0"/>
              <a:t>Senior Scientist, Ottawa Hospital Research institute</a:t>
            </a:r>
            <a:endParaRPr lang="en-CA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CA" sz="1200" dirty="0"/>
              <a:t>Associate professor, University of Ottawa </a:t>
            </a:r>
          </a:p>
        </p:txBody>
      </p:sp>
    </p:spTree>
    <p:extLst>
      <p:ext uri="{BB962C8B-B14F-4D97-AF65-F5344CB8AC3E}">
        <p14:creationId xmlns:p14="http://schemas.microsoft.com/office/powerpoint/2010/main" val="347579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About consort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b="1" dirty="0" err="1"/>
              <a:t>CON</a:t>
            </a:r>
            <a:r>
              <a:rPr lang="en-CA" dirty="0" err="1"/>
              <a:t>solidated</a:t>
            </a:r>
            <a:r>
              <a:rPr lang="en-CA" dirty="0"/>
              <a:t> </a:t>
            </a:r>
            <a:r>
              <a:rPr lang="en-CA" b="1" dirty="0"/>
              <a:t>S</a:t>
            </a:r>
            <a:r>
              <a:rPr lang="en-CA" dirty="0"/>
              <a:t>tandards </a:t>
            </a:r>
            <a:r>
              <a:rPr lang="en-CA" b="1" dirty="0"/>
              <a:t>O</a:t>
            </a:r>
            <a:r>
              <a:rPr lang="en-CA" dirty="0"/>
              <a:t>f </a:t>
            </a:r>
            <a:r>
              <a:rPr lang="en-CA" b="1" dirty="0"/>
              <a:t>R</a:t>
            </a:r>
            <a:r>
              <a:rPr lang="en-CA" dirty="0"/>
              <a:t>eporting </a:t>
            </a:r>
            <a:r>
              <a:rPr lang="en-CA" b="1" dirty="0"/>
              <a:t>T</a:t>
            </a:r>
            <a:r>
              <a:rPr lang="en-CA" dirty="0"/>
              <a:t>rials </a:t>
            </a:r>
            <a:r>
              <a:rPr lang="en-CA" dirty="0">
                <a:hlinkClick r:id="rId3"/>
              </a:rPr>
              <a:t>www.consort-statement.org</a:t>
            </a:r>
            <a:endParaRPr lang="en-CA" dirty="0"/>
          </a:p>
          <a:p>
            <a:r>
              <a:rPr lang="en-CA" dirty="0" smtClean="0"/>
              <a:t>CONSORT Statement: </a:t>
            </a:r>
            <a:r>
              <a:rPr lang="en-CA" dirty="0"/>
              <a:t>minimum set of recommendations for reporting randomized trials (1996, updates 2001, 2010)</a:t>
            </a:r>
          </a:p>
          <a:p>
            <a:pPr lvl="1"/>
            <a:r>
              <a:rPr lang="en-CA" dirty="0"/>
              <a:t>Standardize the reporting of trial findings</a:t>
            </a:r>
          </a:p>
          <a:p>
            <a:pPr lvl="1"/>
            <a:r>
              <a:rPr lang="en-CA" dirty="0"/>
              <a:t>Facilitate complete and transparent reporting </a:t>
            </a:r>
          </a:p>
          <a:p>
            <a:pPr lvl="1"/>
            <a:r>
              <a:rPr lang="en-CA" dirty="0"/>
              <a:t>Aid their critical appraisal and interpretation </a:t>
            </a:r>
          </a:p>
          <a:p>
            <a:r>
              <a:rPr lang="en-CA" dirty="0"/>
              <a:t>Consists of a 25-item Checklist, Flow </a:t>
            </a:r>
            <a:r>
              <a:rPr lang="en-CA" dirty="0" smtClean="0"/>
              <a:t>Diagram, </a:t>
            </a:r>
            <a:r>
              <a:rPr lang="en-CA" dirty="0"/>
              <a:t>and Explanation and Elaboration </a:t>
            </a:r>
            <a:r>
              <a:rPr lang="en-CA" dirty="0" smtClean="0"/>
              <a:t>document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4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Consort extensions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Additional </a:t>
            </a:r>
            <a:r>
              <a:rPr lang="en-CA" dirty="0"/>
              <a:t>guidance for </a:t>
            </a:r>
            <a:r>
              <a:rPr lang="en-CA" dirty="0" smtClean="0"/>
              <a:t>specific </a:t>
            </a:r>
            <a:r>
              <a:rPr lang="en-CA" dirty="0"/>
              <a:t>types of designs, data and </a:t>
            </a:r>
            <a:r>
              <a:rPr lang="en-CA" dirty="0" smtClean="0"/>
              <a:t>interventions</a:t>
            </a:r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554" y="2016016"/>
            <a:ext cx="6846887" cy="4610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796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The stepped wedge cluster randomized trial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stepped wedge cluster randomised trial (SW-CRT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Relatively </a:t>
            </a:r>
            <a:r>
              <a:rPr lang="en-GB" dirty="0"/>
              <a:t>new type of design</a:t>
            </a:r>
          </a:p>
          <a:p>
            <a:pPr lvl="1"/>
            <a:r>
              <a:rPr lang="en-CA" dirty="0"/>
              <a:t>Commonly used to evaluate health system and service delivery interventions</a:t>
            </a:r>
          </a:p>
          <a:p>
            <a:endParaRPr lang="en-CA" dirty="0"/>
          </a:p>
          <a:p>
            <a:r>
              <a:rPr lang="en-CA" dirty="0"/>
              <a:t>Rationale for developing an extension for the SW-CRT:</a:t>
            </a:r>
          </a:p>
          <a:p>
            <a:pPr lvl="1"/>
            <a:r>
              <a:rPr lang="en-CA" dirty="0" smtClean="0"/>
              <a:t>Exponential </a:t>
            </a:r>
            <a:r>
              <a:rPr lang="en-CA" dirty="0"/>
              <a:t>growth in use</a:t>
            </a:r>
          </a:p>
          <a:p>
            <a:pPr lvl="1"/>
            <a:r>
              <a:rPr lang="en-GB" dirty="0" smtClean="0"/>
              <a:t>Several </a:t>
            </a:r>
            <a:r>
              <a:rPr lang="en-GB" dirty="0"/>
              <a:t>unique design characteristics requiring special care in reporting</a:t>
            </a:r>
            <a:endParaRPr lang="en-CA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52863" y="5967661"/>
            <a:ext cx="8253663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CA" sz="1000" dirty="0"/>
              <a:t>Hemming K, Haines TP, Chilton PJ, </a:t>
            </a:r>
            <a:r>
              <a:rPr lang="en-CA" sz="1000" dirty="0" err="1"/>
              <a:t>Girling</a:t>
            </a:r>
            <a:r>
              <a:rPr lang="en-CA" sz="1000" dirty="0"/>
              <a:t> AJ, </a:t>
            </a:r>
            <a:r>
              <a:rPr lang="en-CA" sz="1000" dirty="0" err="1"/>
              <a:t>Lilford</a:t>
            </a:r>
            <a:r>
              <a:rPr lang="en-CA" sz="1000" dirty="0"/>
              <a:t> RJ. The stepped wedge cluster randomised trial: rationale, design, analysis, and reporting. BMJ. 2015 Feb 6;350:h391 </a:t>
            </a:r>
          </a:p>
        </p:txBody>
      </p:sp>
    </p:spTree>
    <p:extLst>
      <p:ext uri="{BB962C8B-B14F-4D97-AF65-F5344CB8AC3E}">
        <p14:creationId xmlns:p14="http://schemas.microsoft.com/office/powerpoint/2010/main" val="144047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stepped  wedge citations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4D87FCDF-0820-4994-A77B-FE6B33134E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2763855"/>
              </p:ext>
            </p:extLst>
          </p:nvPr>
        </p:nvGraphicFramePr>
        <p:xfrm>
          <a:off x="963613" y="1425575"/>
          <a:ext cx="10363200" cy="5002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7081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</a:t>
            </a:r>
            <a:r>
              <a:rPr lang="en-US" dirty="0" err="1"/>
              <a:t>Sw-crt</a:t>
            </a:r>
            <a:r>
              <a:rPr lang="en-US" dirty="0"/>
              <a:t>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3084" y="1466041"/>
            <a:ext cx="10363200" cy="5001655"/>
          </a:xfrm>
        </p:spPr>
        <p:txBody>
          <a:bodyPr>
            <a:normAutofit fontScale="92500" lnSpcReduction="10000"/>
          </a:bodyPr>
          <a:lstStyle/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r>
              <a:rPr lang="en-CA" dirty="0"/>
              <a:t>A type of cluster randomized trial </a:t>
            </a:r>
          </a:p>
          <a:p>
            <a:r>
              <a:rPr lang="en-CA" dirty="0"/>
              <a:t>Clusters usually start in control and end in intervention condition</a:t>
            </a:r>
          </a:p>
          <a:p>
            <a:r>
              <a:rPr lang="en-CA" dirty="0"/>
              <a:t>(Groups of) clusters cross to intervention sequentially </a:t>
            </a:r>
            <a:r>
              <a:rPr lang="en-CA" i="1" dirty="0"/>
              <a:t>in random order</a:t>
            </a:r>
          </a:p>
          <a:p>
            <a:r>
              <a:rPr lang="en-CA" dirty="0"/>
              <a:t>Outcomes are assessed repeatedly in each cluster over time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CC5C3-AB39-B144-AAF5-28F142C249A1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020661"/>
              </p:ext>
            </p:extLst>
          </p:nvPr>
        </p:nvGraphicFramePr>
        <p:xfrm>
          <a:off x="2951017" y="1326304"/>
          <a:ext cx="5723751" cy="3373120"/>
        </p:xfrm>
        <a:graphic>
          <a:graphicData uri="http://schemas.openxmlformats.org/drawingml/2006/table">
            <a:tbl>
              <a:tblPr/>
              <a:tblGrid>
                <a:gridCol w="5851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91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91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8928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892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892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8928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4464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44645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4464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44645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44645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243840">
                <a:tc gridSpan="7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Time</a:t>
                      </a: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Cluster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gridSpan="3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Control</a:t>
                      </a:r>
                    </a:p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Intervention</a:t>
                      </a:r>
                    </a:p>
                  </a:txBody>
                  <a:tcPr marL="10160" marR="10160" marT="1016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ctr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5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0160" marR="10160" marT="1016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26432" y="2719136"/>
            <a:ext cx="1491916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CA" dirty="0"/>
              <a:t>Randomize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4006516" y="1708484"/>
            <a:ext cx="3007895" cy="0"/>
          </a:xfrm>
          <a:prstGeom prst="straightConnector1">
            <a:avLst/>
          </a:prstGeom>
          <a:ln w="63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ight Arrow 21"/>
          <p:cNvSpPr/>
          <p:nvPr/>
        </p:nvSpPr>
        <p:spPr>
          <a:xfrm>
            <a:off x="2418348" y="2815392"/>
            <a:ext cx="409073" cy="184666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66326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Outcome assessment in SW-CRT </a:t>
            </a:r>
            <a:r>
              <a:rPr lang="en-CA" dirty="0"/>
              <a:t>designs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Cohort design:</a:t>
            </a:r>
          </a:p>
          <a:p>
            <a:pPr lvl="1"/>
            <a:r>
              <a:rPr lang="en-GB" dirty="0"/>
              <a:t>Outcomes assessed repeatedly on the same </a:t>
            </a:r>
            <a:r>
              <a:rPr lang="en-US" dirty="0"/>
              <a:t>individuals over time</a:t>
            </a:r>
          </a:p>
          <a:p>
            <a:endParaRPr lang="en-US" dirty="0"/>
          </a:p>
          <a:p>
            <a:r>
              <a:rPr lang="en-US" dirty="0"/>
              <a:t>Cross-sectional design:</a:t>
            </a:r>
          </a:p>
          <a:p>
            <a:pPr lvl="1"/>
            <a:r>
              <a:rPr lang="en-US" dirty="0"/>
              <a:t>Outcomes assessed on different individuals over time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822879"/>
      </p:ext>
    </p:extLst>
  </p:cSld>
  <p:clrMapOvr>
    <a:masterClrMapping/>
  </p:clrMapOvr>
</p:sld>
</file>

<file path=ppt/theme/theme1.xml><?xml version="1.0" encoding="utf-8"?>
<a:theme xmlns:a="http://schemas.openxmlformats.org/drawingml/2006/main" name="TOHtemplate">
  <a:themeElements>
    <a:clrScheme name="Custom 12">
      <a:dk1>
        <a:srgbClr val="606164"/>
      </a:dk1>
      <a:lt1>
        <a:sysClr val="window" lastClr="FFFFFF"/>
      </a:lt1>
      <a:dk2>
        <a:srgbClr val="0033A0"/>
      </a:dk2>
      <a:lt2>
        <a:srgbClr val="00B2A9"/>
      </a:lt2>
      <a:accent1>
        <a:srgbClr val="898DA0"/>
      </a:accent1>
      <a:accent2>
        <a:srgbClr val="00B2A9"/>
      </a:accent2>
      <a:accent3>
        <a:srgbClr val="ED8B00"/>
      </a:accent3>
      <a:accent4>
        <a:srgbClr val="F3D03E"/>
      </a:accent4>
      <a:accent5>
        <a:srgbClr val="B9D3DC"/>
      </a:accent5>
      <a:accent6>
        <a:srgbClr val="78BE20"/>
      </a:accent6>
      <a:hlink>
        <a:srgbClr val="00B0A9"/>
      </a:hlink>
      <a:folHlink>
        <a:srgbClr val="ED8B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TOHtemplate" id="{4E3981ED-EB7B-4311-A0C8-430B0A757746}" vid="{7D244246-B999-461A-96F2-BB7AECE4A1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TOHtemplate</Template>
  <TotalTime>7632</TotalTime>
  <Words>846</Words>
  <Application>Microsoft Office PowerPoint</Application>
  <PresentationFormat>Custom</PresentationFormat>
  <Paragraphs>278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TOHtemplate</vt:lpstr>
      <vt:lpstr>the CONSORT extension for Stepped-Wedge Cluster Randomised Trials </vt:lpstr>
      <vt:lpstr>Session outline</vt:lpstr>
      <vt:lpstr>Introducing the new CONSORT extension for Stepped-Wedge Cluster Randomised Trials </vt:lpstr>
      <vt:lpstr>About consort</vt:lpstr>
      <vt:lpstr>Consort extensions</vt:lpstr>
      <vt:lpstr>The stepped wedge cluster randomized trial</vt:lpstr>
      <vt:lpstr>stepped  wedge citations</vt:lpstr>
      <vt:lpstr>What is a Sw-crt?</vt:lpstr>
      <vt:lpstr>Outcome assessment in SW-CRT designs</vt:lpstr>
      <vt:lpstr>terminology</vt:lpstr>
      <vt:lpstr>terminology</vt:lpstr>
      <vt:lpstr>The SW-CRT extension process</vt:lpstr>
      <vt:lpstr>Consensus group</vt:lpstr>
      <vt:lpstr>Main Content of the SW-CRT extension</vt:lpstr>
      <vt:lpstr>Additional content</vt:lpstr>
      <vt:lpstr>Which designs are included?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Empirical work</dc:title>
  <dc:creator>Stuart Nicholls</dc:creator>
  <cp:lastModifiedBy>Taljaard, Monica</cp:lastModifiedBy>
  <cp:revision>362</cp:revision>
  <cp:lastPrinted>2018-05-14T21:12:18Z</cp:lastPrinted>
  <dcterms:created xsi:type="dcterms:W3CDTF">2017-09-27T01:12:16Z</dcterms:created>
  <dcterms:modified xsi:type="dcterms:W3CDTF">2018-05-21T22:01:55Z</dcterms:modified>
</cp:coreProperties>
</file>